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22"/>
  </p:notesMasterIdLst>
  <p:sldIdLst>
    <p:sldId id="256" r:id="rId2"/>
    <p:sldId id="589" r:id="rId3"/>
    <p:sldId id="431" r:id="rId4"/>
    <p:sldId id="603" r:id="rId5"/>
    <p:sldId id="429" r:id="rId6"/>
    <p:sldId id="605" r:id="rId7"/>
    <p:sldId id="604" r:id="rId8"/>
    <p:sldId id="538" r:id="rId9"/>
    <p:sldId id="595" r:id="rId10"/>
    <p:sldId id="570" r:id="rId11"/>
    <p:sldId id="596" r:id="rId12"/>
    <p:sldId id="571" r:id="rId13"/>
    <p:sldId id="597" r:id="rId14"/>
    <p:sldId id="598" r:id="rId15"/>
    <p:sldId id="599" r:id="rId16"/>
    <p:sldId id="600" r:id="rId17"/>
    <p:sldId id="601" r:id="rId18"/>
    <p:sldId id="582" r:id="rId19"/>
    <p:sldId id="590" r:id="rId20"/>
    <p:sldId id="591" r:id="rId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589"/>
            <p14:sldId id="431"/>
            <p14:sldId id="603"/>
            <p14:sldId id="429"/>
            <p14:sldId id="605"/>
            <p14:sldId id="604"/>
            <p14:sldId id="538"/>
            <p14:sldId id="595"/>
            <p14:sldId id="570"/>
            <p14:sldId id="596"/>
            <p14:sldId id="571"/>
            <p14:sldId id="597"/>
            <p14:sldId id="598"/>
            <p14:sldId id="599"/>
            <p14:sldId id="600"/>
            <p14:sldId id="601"/>
            <p14:sldId id="582"/>
            <p14:sldId id="590"/>
            <p14:sldId id="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5" autoAdjust="0"/>
    <p:restoredTop sz="99842" autoAdjust="0"/>
  </p:normalViewPr>
  <p:slideViewPr>
    <p:cSldViewPr>
      <p:cViewPr varScale="1">
        <p:scale>
          <a:sx n="125" d="100"/>
          <a:sy n="125" d="100"/>
        </p:scale>
        <p:origin x="-456" y="-112"/>
      </p:cViewPr>
      <p:guideLst>
        <p:guide orient="horz" pos="2160"/>
        <p:guide pos="2880"/>
      </p:guideLst>
    </p:cSldViewPr>
  </p:slideViewPr>
  <p:outlineViewPr>
    <p:cViewPr>
      <p:scale>
        <a:sx n="33" d="100"/>
        <a:sy n="33" d="100"/>
      </p:scale>
      <p:origin x="0" y="420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12/13/16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18</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4</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2655143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12/13/16</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12/13/16</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12/13/16</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5600"/>
              <a:t>Title Text</a:t>
            </a:r>
          </a:p>
        </p:txBody>
      </p:sp>
      <p:sp>
        <p:nvSpPr>
          <p:cNvPr id="19" name="Shape 19"/>
          <p:cNvSpPr>
            <a:spLocks noGrp="1"/>
          </p:cNvSpPr>
          <p:nvPr>
            <p:ph type="body" idx="1"/>
          </p:nvPr>
        </p:nvSpPr>
        <p:spPr>
          <a:prstGeom prst="rect">
            <a:avLst/>
          </a:prstGeom>
        </p:spPr>
        <p:txBody>
          <a:body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Tree>
    <p:extLst>
      <p:ext uri="{BB962C8B-B14F-4D97-AF65-F5344CB8AC3E}">
        <p14:creationId xmlns:p14="http://schemas.microsoft.com/office/powerpoint/2010/main" val="1524280274"/>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12/13/16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umanconnectome.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0"/>
            <a:ext cx="7772400" cy="19272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CLI</a:t>
            </a:r>
            <a:r>
              <a:rPr lang="zh-CN" altLang="en-US" sz="5000" dirty="0" smtClean="0">
                <a:latin typeface="Arial Unicode MS" pitchFamily="34" charset="-128"/>
                <a:ea typeface="Arial Unicode MS" pitchFamily="34" charset="-128"/>
                <a:cs typeface="Arial Unicode MS" pitchFamily="34" charset="-128"/>
              </a:rPr>
              <a:t> </a:t>
            </a:r>
            <a:r>
              <a:rPr lang="en-US" altLang="zh-CN" sz="5000" dirty="0" smtClean="0">
                <a:latin typeface="Arial Unicode MS" pitchFamily="34" charset="-128"/>
                <a:ea typeface="Arial Unicode MS" pitchFamily="34" charset="-128"/>
                <a:cs typeface="Arial Unicode MS" pitchFamily="34" charset="-128"/>
              </a:rPr>
              <a:t>Application</a:t>
            </a:r>
            <a:br>
              <a:rPr lang="en-US" altLang="zh-CN" sz="5000" dirty="0" smtClean="0">
                <a:latin typeface="Arial Unicode MS" pitchFamily="34" charset="-128"/>
                <a:ea typeface="Arial Unicode MS" pitchFamily="34" charset="-128"/>
                <a:cs typeface="Arial Unicode MS" pitchFamily="34" charset="-128"/>
              </a:rPr>
            </a:br>
            <a:r>
              <a:rPr lang="en-US" altLang="zh-CN" sz="2800" dirty="0" smtClean="0">
                <a:latin typeface="Arial Unicode MS" pitchFamily="34" charset="-128"/>
                <a:ea typeface="Arial Unicode MS" pitchFamily="34" charset="-128"/>
                <a:cs typeface="Arial Unicode MS" pitchFamily="34" charset="-128"/>
              </a:rPr>
              <a:t>Tractography </a:t>
            </a:r>
            <a:r>
              <a:rPr lang="en-US" altLang="zh-CN" sz="2800" dirty="0">
                <a:latin typeface="Arial Unicode MS" pitchFamily="34" charset="-128"/>
                <a:ea typeface="Arial Unicode MS" pitchFamily="34" charset="-128"/>
                <a:cs typeface="Arial Unicode MS" pitchFamily="34" charset="-128"/>
              </a:rPr>
              <a:t>selection and measurements</a:t>
            </a:r>
            <a:endParaRPr lang="en-US" sz="5000" dirty="0" smtClean="0">
              <a:latin typeface="Arial Unicode MS" pitchFamily="34" charset="-128"/>
              <a:ea typeface="Arial Unicode MS" pitchFamily="34" charset="-128"/>
              <a:cs typeface="Arial Unicode MS" pitchFamily="34" charset="-128"/>
            </a:endParaRPr>
          </a:p>
        </p:txBody>
      </p:sp>
      <p:sp>
        <p:nvSpPr>
          <p:cNvPr id="3" name="Subtitle 2"/>
          <p:cNvSpPr>
            <a:spLocks noGrp="1"/>
          </p:cNvSpPr>
          <p:nvPr>
            <p:ph type="subTitle" idx="1"/>
          </p:nvPr>
        </p:nvSpPr>
        <p:spPr>
          <a:xfrm>
            <a:off x="0" y="3200400"/>
            <a:ext cx="8915400" cy="1752600"/>
          </a:xfrm>
        </p:spPr>
        <p:txBody>
          <a:bodyPr rtlCol="0">
            <a:noAutofit/>
          </a:bodyPr>
          <a:lstStyle/>
          <a:p>
            <a:pPr eaLnBrk="1" fontAlgn="auto" hangingPunct="1">
              <a:spcAft>
                <a:spcPts val="0"/>
              </a:spcAft>
              <a:defRPr/>
            </a:pPr>
            <a:r>
              <a:rPr lang="en-US" sz="3600" b="1" dirty="0" smtClean="0">
                <a:ea typeface="+mn-ea"/>
                <a:cs typeface="+mn-cs"/>
              </a:rPr>
              <a:t>Fan Zhang</a:t>
            </a:r>
            <a:r>
              <a:rPr lang="en-US" sz="3600" b="1" baseline="30000" dirty="0" smtClean="0">
                <a:ea typeface="+mn-ea"/>
                <a:cs typeface="+mn-cs"/>
              </a:rPr>
              <a:t>1,2</a:t>
            </a:r>
            <a:r>
              <a:rPr lang="en-US" sz="3600" b="1" dirty="0" smtClean="0">
                <a:ea typeface="+mn-ea"/>
                <a:cs typeface="+mn-cs"/>
              </a:rPr>
              <a:t>, Sonia Pujol</a:t>
            </a:r>
            <a:r>
              <a:rPr lang="en-US" sz="3600" b="1" baseline="30000" dirty="0">
                <a:ea typeface="+mn-ea"/>
                <a:cs typeface="+mn-cs"/>
              </a:rPr>
              <a:t>2</a:t>
            </a:r>
            <a:r>
              <a:rPr lang="en-US" sz="3600" b="1" dirty="0" smtClean="0">
                <a:ea typeface="+mn-ea"/>
                <a:cs typeface="+mn-cs"/>
              </a:rPr>
              <a:t>, </a:t>
            </a:r>
          </a:p>
          <a:p>
            <a:pPr eaLnBrk="1" fontAlgn="auto" hangingPunct="1">
              <a:spcAft>
                <a:spcPts val="0"/>
              </a:spcAft>
              <a:defRPr/>
            </a:pPr>
            <a:r>
              <a:rPr lang="en-US" sz="3600" b="1" dirty="0" smtClean="0">
                <a:ea typeface="+mn-ea"/>
                <a:cs typeface="+mn-cs"/>
              </a:rPr>
              <a:t>Lauren </a:t>
            </a:r>
            <a:r>
              <a:rPr lang="en-US" sz="3600" b="1" dirty="0">
                <a:ea typeface="+mn-ea"/>
                <a:cs typeface="+mn-cs"/>
              </a:rPr>
              <a:t>J. </a:t>
            </a:r>
            <a:r>
              <a:rPr lang="en-US" sz="3600" b="1" dirty="0" smtClean="0">
                <a:ea typeface="+mn-ea"/>
                <a:cs typeface="+mn-cs"/>
              </a:rPr>
              <a:t>O'Donnell</a:t>
            </a:r>
            <a:r>
              <a:rPr lang="en-US" sz="3600" b="1" baseline="30000" dirty="0" smtClean="0">
                <a:ea typeface="+mn-ea"/>
                <a:cs typeface="+mn-cs"/>
              </a:rPr>
              <a:t>2</a:t>
            </a:r>
          </a:p>
          <a:p>
            <a:pPr eaLnBrk="1" fontAlgn="auto" hangingPunct="1">
              <a:spcAft>
                <a:spcPts val="0"/>
              </a:spcAft>
              <a:defRPr/>
            </a:pPr>
            <a:endParaRPr lang="en-US" sz="3600" b="1" baseline="30000" dirty="0">
              <a:ea typeface="+mn-ea"/>
              <a:cs typeface="+mn-cs"/>
            </a:endParaRPr>
          </a:p>
          <a:p>
            <a:pPr eaLnBrk="1" fontAlgn="auto" hangingPunct="1">
              <a:spcAft>
                <a:spcPts val="0"/>
              </a:spcAft>
              <a:defRPr/>
            </a:pPr>
            <a:r>
              <a:rPr lang="en-US" sz="3600" b="1" dirty="0" smtClean="0">
                <a:ea typeface="+mn-ea"/>
                <a:cs typeface="+mn-cs"/>
              </a:rPr>
              <a:t>The University of Sydney, Australia</a:t>
            </a:r>
          </a:p>
          <a:p>
            <a:pPr eaLnBrk="1" fontAlgn="auto" hangingPunct="1">
              <a:spcAft>
                <a:spcPts val="0"/>
              </a:spcAft>
              <a:defRPr/>
            </a:pPr>
            <a:r>
              <a:rPr lang="en-US" sz="3600" b="1" dirty="0" smtClean="0"/>
              <a:t>Brigham and Women’s Hospital, USA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descr="case_1_CC_screenshot.png"/>
          <p:cNvPicPr>
            <a:picLocks/>
          </p:cNvPicPr>
          <p:nvPr/>
        </p:nvPicPr>
        <p:blipFill rotWithShape="1">
          <a:blip r:embed="rId3">
            <a:extLst>
              <a:ext uri="{28A0092B-C50C-407E-A947-70E740481C1C}">
                <a14:useLocalDpi xmlns:a14="http://schemas.microsoft.com/office/drawing/2010/main" val="0"/>
              </a:ext>
            </a:extLst>
          </a:blip>
          <a:srcRect l="5819" t="10522" r="16567" b="11413"/>
          <a:stretch/>
        </p:blipFill>
        <p:spPr>
          <a:xfrm>
            <a:off x="0" y="1752600"/>
            <a:ext cx="1828800" cy="1371600"/>
          </a:xfrm>
          <a:prstGeom prst="rect">
            <a:avLst/>
          </a:prstGeom>
        </p:spPr>
      </p:pic>
      <p:pic>
        <p:nvPicPr>
          <p:cNvPr id="4" name="Picture 3" descr="case_2_CC_screenshot.png"/>
          <p:cNvPicPr>
            <a:picLocks/>
          </p:cNvPicPr>
          <p:nvPr/>
        </p:nvPicPr>
        <p:blipFill rotWithShape="1">
          <a:blip r:embed="rId4">
            <a:extLst>
              <a:ext uri="{28A0092B-C50C-407E-A947-70E740481C1C}">
                <a14:useLocalDpi xmlns:a14="http://schemas.microsoft.com/office/drawing/2010/main" val="0"/>
              </a:ext>
            </a:extLst>
          </a:blip>
          <a:srcRect l="4764" r="5370"/>
          <a:stretch/>
        </p:blipFill>
        <p:spPr>
          <a:xfrm>
            <a:off x="1828800" y="1752600"/>
            <a:ext cx="1828800" cy="1371600"/>
          </a:xfrm>
          <a:prstGeom prst="rect">
            <a:avLst/>
          </a:prstGeom>
        </p:spPr>
      </p:pic>
      <p:pic>
        <p:nvPicPr>
          <p:cNvPr id="7" name="Picture 6" descr="case_3_CC_screenshot.png"/>
          <p:cNvPicPr>
            <a:picLocks/>
          </p:cNvPicPr>
          <p:nvPr/>
        </p:nvPicPr>
        <p:blipFill rotWithShape="1">
          <a:blip r:embed="rId5">
            <a:extLst>
              <a:ext uri="{28A0092B-C50C-407E-A947-70E740481C1C}">
                <a14:useLocalDpi xmlns:a14="http://schemas.microsoft.com/office/drawing/2010/main" val="0"/>
              </a:ext>
            </a:extLst>
          </a:blip>
          <a:srcRect l="14147" t="16575" r="15956"/>
          <a:stretch/>
        </p:blipFill>
        <p:spPr>
          <a:xfrm>
            <a:off x="3657600" y="1752600"/>
            <a:ext cx="1828800" cy="1371600"/>
          </a:xfrm>
          <a:prstGeom prst="rect">
            <a:avLst/>
          </a:prstGeom>
        </p:spPr>
      </p:pic>
      <p:pic>
        <p:nvPicPr>
          <p:cNvPr id="8" name="Picture 7" descr="case_4_CC_screenshot.png"/>
          <p:cNvPicPr>
            <a:picLocks/>
          </p:cNvPicPr>
          <p:nvPr/>
        </p:nvPicPr>
        <p:blipFill rotWithShape="1">
          <a:blip r:embed="rId6">
            <a:extLst>
              <a:ext uri="{28A0092B-C50C-407E-A947-70E740481C1C}">
                <a14:useLocalDpi xmlns:a14="http://schemas.microsoft.com/office/drawing/2010/main" val="0"/>
              </a:ext>
            </a:extLst>
          </a:blip>
          <a:srcRect l="11277" t="11128" r="14742"/>
          <a:stretch/>
        </p:blipFill>
        <p:spPr>
          <a:xfrm>
            <a:off x="5486400" y="1752600"/>
            <a:ext cx="1828800" cy="1371600"/>
          </a:xfrm>
          <a:prstGeom prst="rect">
            <a:avLst/>
          </a:prstGeom>
        </p:spPr>
      </p:pic>
      <p:pic>
        <p:nvPicPr>
          <p:cNvPr id="9" name="Picture 8" descr="case_5_CC_screenshot.png"/>
          <p:cNvPicPr>
            <a:picLocks/>
          </p:cNvPicPr>
          <p:nvPr/>
        </p:nvPicPr>
        <p:blipFill rotWithShape="1">
          <a:blip r:embed="rId7">
            <a:extLst>
              <a:ext uri="{28A0092B-C50C-407E-A947-70E740481C1C}">
                <a14:useLocalDpi xmlns:a14="http://schemas.microsoft.com/office/drawing/2010/main" val="0"/>
              </a:ext>
            </a:extLst>
          </a:blip>
          <a:srcRect l="14306" t="15969" r="17159"/>
          <a:stretch/>
        </p:blipFill>
        <p:spPr>
          <a:xfrm>
            <a:off x="7315200" y="1752600"/>
            <a:ext cx="1828800" cy="1371600"/>
          </a:xfrm>
          <a:prstGeom prst="rect">
            <a:avLst/>
          </a:prstGeom>
        </p:spPr>
      </p:pic>
      <p:pic>
        <p:nvPicPr>
          <p:cNvPr id="11" name="Picture 10" descr="case_1_tractography_screensho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654965"/>
            <a:ext cx="1828800" cy="1298035"/>
          </a:xfrm>
          <a:prstGeom prst="rect">
            <a:avLst/>
          </a:prstGeom>
        </p:spPr>
      </p:pic>
      <p:pic>
        <p:nvPicPr>
          <p:cNvPr id="15" name="Picture 14" descr="case_3_tractography_screen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7600" y="3654964"/>
            <a:ext cx="1828800" cy="1298035"/>
          </a:xfrm>
          <a:prstGeom prst="rect">
            <a:avLst/>
          </a:prstGeom>
        </p:spPr>
      </p:pic>
      <p:pic>
        <p:nvPicPr>
          <p:cNvPr id="16" name="Picture 15" descr="case_2_tractography_screensho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654964"/>
            <a:ext cx="1828800" cy="1298035"/>
          </a:xfrm>
          <a:prstGeom prst="rect">
            <a:avLst/>
          </a:prstGeom>
        </p:spPr>
      </p:pic>
      <p:pic>
        <p:nvPicPr>
          <p:cNvPr id="17" name="Picture 16" descr="case_4_tractography_screensho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6400" y="3654964"/>
            <a:ext cx="1828800" cy="1298035"/>
          </a:xfrm>
          <a:prstGeom prst="rect">
            <a:avLst/>
          </a:prstGeom>
        </p:spPr>
      </p:pic>
      <p:pic>
        <p:nvPicPr>
          <p:cNvPr id="18" name="Picture 17" descr="case_5_tractography_screensho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5200" y="3654964"/>
            <a:ext cx="1828800" cy="1298035"/>
          </a:xfrm>
          <a:prstGeom prst="rect">
            <a:avLst/>
          </a:prstGeom>
        </p:spPr>
      </p:pic>
      <p:sp>
        <p:nvSpPr>
          <p:cNvPr id="20" name="TextBox 19"/>
          <p:cNvSpPr txBox="1"/>
          <p:nvPr/>
        </p:nvSpPr>
        <p:spPr>
          <a:xfrm>
            <a:off x="4555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21" name="TextBox 20"/>
          <p:cNvSpPr txBox="1"/>
          <p:nvPr/>
        </p:nvSpPr>
        <p:spPr>
          <a:xfrm>
            <a:off x="22843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22" name="TextBox 21"/>
          <p:cNvSpPr txBox="1"/>
          <p:nvPr/>
        </p:nvSpPr>
        <p:spPr>
          <a:xfrm>
            <a:off x="41131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3" name="TextBox 22"/>
          <p:cNvSpPr txBox="1"/>
          <p:nvPr/>
        </p:nvSpPr>
        <p:spPr>
          <a:xfrm>
            <a:off x="58657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4" name="TextBox 23"/>
          <p:cNvSpPr txBox="1"/>
          <p:nvPr/>
        </p:nvSpPr>
        <p:spPr>
          <a:xfrm>
            <a:off x="7846951" y="51816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
        <p:nvSpPr>
          <p:cNvPr id="25" name="TextBox 24"/>
          <p:cNvSpPr txBox="1"/>
          <p:nvPr/>
        </p:nvSpPr>
        <p:spPr>
          <a:xfrm>
            <a:off x="76200" y="1295400"/>
            <a:ext cx="4585134" cy="369332"/>
          </a:xfrm>
          <a:prstGeom prst="rect">
            <a:avLst/>
          </a:prstGeom>
          <a:noFill/>
        </p:spPr>
        <p:txBody>
          <a:bodyPr wrap="none" rtlCol="0">
            <a:spAutoFit/>
          </a:bodyPr>
          <a:lstStyle/>
          <a:p>
            <a:r>
              <a:rPr lang="en-US" dirty="0" smtClean="0"/>
              <a:t>CC</a:t>
            </a:r>
            <a:r>
              <a:rPr lang="zh-CN" altLang="en-US" dirty="0" smtClean="0"/>
              <a:t> </a:t>
            </a:r>
            <a:r>
              <a:rPr lang="en-US" altLang="zh-CN" dirty="0" smtClean="0"/>
              <a:t>label</a:t>
            </a:r>
            <a:r>
              <a:rPr lang="zh-CN" altLang="en-US" dirty="0" smtClean="0"/>
              <a:t> </a:t>
            </a:r>
            <a:r>
              <a:rPr lang="en-US" altLang="zh-CN" dirty="0" smtClean="0"/>
              <a:t>on</a:t>
            </a:r>
            <a:r>
              <a:rPr lang="zh-CN" altLang="en-US" dirty="0" smtClean="0"/>
              <a:t> </a:t>
            </a:r>
            <a:r>
              <a:rPr lang="en-US" altLang="zh-CN" dirty="0" smtClean="0"/>
              <a:t>baseline</a:t>
            </a:r>
            <a:r>
              <a:rPr lang="zh-CN" altLang="en-US" dirty="0" smtClean="0"/>
              <a:t> </a:t>
            </a:r>
            <a:r>
              <a:rPr lang="en-US" altLang="zh-CN" dirty="0" smtClean="0"/>
              <a:t>image</a:t>
            </a:r>
            <a:r>
              <a:rPr lang="zh-CN" altLang="en-US" dirty="0" smtClean="0"/>
              <a:t> </a:t>
            </a:r>
            <a:r>
              <a:rPr lang="en-US" altLang="zh-CN" dirty="0"/>
              <a:t>(from left view</a:t>
            </a:r>
            <a:r>
              <a:rPr lang="en-US" altLang="zh-CN" dirty="0" smtClean="0"/>
              <a:t>)</a:t>
            </a:r>
            <a:endParaRPr lang="en-US" dirty="0"/>
          </a:p>
        </p:txBody>
      </p:sp>
      <p:sp>
        <p:nvSpPr>
          <p:cNvPr id="26" name="TextBox 25"/>
          <p:cNvSpPr txBox="1"/>
          <p:nvPr/>
        </p:nvSpPr>
        <p:spPr>
          <a:xfrm>
            <a:off x="76200" y="3276600"/>
            <a:ext cx="4341115"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r>
              <a:rPr lang="zh-CN" altLang="en-US" dirty="0" smtClean="0"/>
              <a:t> </a:t>
            </a:r>
            <a:r>
              <a:rPr lang="en-US" altLang="zh-CN" dirty="0" smtClean="0"/>
              <a:t>tractography (from left view)</a:t>
            </a:r>
            <a:endParaRPr lang="en-US" dirty="0"/>
          </a:p>
        </p:txBody>
      </p:sp>
    </p:spTree>
    <p:extLst>
      <p:ext uri="{BB962C8B-B14F-4D97-AF65-F5344CB8AC3E}">
        <p14:creationId xmlns:p14="http://schemas.microsoft.com/office/powerpoint/2010/main" val="26884345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66800"/>
            <a:ext cx="6045838" cy="57912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Shell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1" name="Rounded Rectangle 10"/>
          <p:cNvSpPr/>
          <p:nvPr/>
        </p:nvSpPr>
        <p:spPr>
          <a:xfrm flipV="1">
            <a:off x="76200" y="1905000"/>
            <a:ext cx="5867400" cy="2590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ounded Rectangle 13"/>
          <p:cNvSpPr/>
          <p:nvPr/>
        </p:nvSpPr>
        <p:spPr>
          <a:xfrm flipV="1">
            <a:off x="76200" y="4495800"/>
            <a:ext cx="5867400" cy="2209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5" name="Straight Arrow Connector 14"/>
          <p:cNvCxnSpPr>
            <a:stCxn id="16" idx="1"/>
          </p:cNvCxnSpPr>
          <p:nvPr/>
        </p:nvCxnSpPr>
        <p:spPr>
          <a:xfrm flipH="1">
            <a:off x="5181600" y="2105055"/>
            <a:ext cx="9906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6" name="TextBox 21"/>
          <p:cNvSpPr txBox="1">
            <a:spLocks noChangeArrowheads="1"/>
          </p:cNvSpPr>
          <p:nvPr/>
        </p:nvSpPr>
        <p:spPr bwMode="auto">
          <a:xfrm>
            <a:off x="6172200" y="1905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endParaRPr lang="en-US" altLang="zh-CN" sz="2000" b="1" dirty="0" smtClean="0"/>
          </a:p>
        </p:txBody>
      </p:sp>
      <p:cxnSp>
        <p:nvCxnSpPr>
          <p:cNvPr id="17" name="Straight Arrow Connector 16"/>
          <p:cNvCxnSpPr>
            <a:stCxn id="18" idx="1"/>
          </p:cNvCxnSpPr>
          <p:nvPr/>
        </p:nvCxnSpPr>
        <p:spPr>
          <a:xfrm flipH="1">
            <a:off x="5181600" y="4772055"/>
            <a:ext cx="914400" cy="28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21"/>
          <p:cNvSpPr txBox="1">
            <a:spLocks noChangeArrowheads="1"/>
          </p:cNvSpPr>
          <p:nvPr/>
        </p:nvSpPr>
        <p:spPr bwMode="auto">
          <a:xfrm>
            <a:off x="6096000" y="4572000"/>
            <a:ext cx="3048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endParaRPr lang="en-US" altLang="zh-CN" sz="2000" b="1" dirty="0" smtClean="0"/>
          </a:p>
        </p:txBody>
      </p:sp>
      <p:sp>
        <p:nvSpPr>
          <p:cNvPr id="10" name="TextBox 21"/>
          <p:cNvSpPr txBox="1">
            <a:spLocks noChangeArrowheads="1"/>
          </p:cNvSpPr>
          <p:nvPr/>
        </p:nvSpPr>
        <p:spPr bwMode="auto">
          <a:xfrm>
            <a:off x="5562600" y="990600"/>
            <a:ext cx="32004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Located</a:t>
            </a:r>
            <a:r>
              <a:rPr lang="zh-CN" altLang="en-US" sz="2000" dirty="0" smtClean="0"/>
              <a:t> </a:t>
            </a:r>
            <a:r>
              <a:rPr lang="en-US" altLang="zh-CN" sz="2000" dirty="0" smtClean="0"/>
              <a:t>in</a:t>
            </a:r>
            <a:r>
              <a:rPr lang="zh-CN" altLang="en-US" sz="2000" dirty="0" smtClean="0"/>
              <a:t> </a:t>
            </a:r>
            <a:r>
              <a:rPr lang="en-US" altLang="zh-CN" sz="2000" dirty="0" smtClean="0"/>
              <a:t>the</a:t>
            </a:r>
            <a:r>
              <a:rPr lang="zh-CN" altLang="en-US" sz="2000" dirty="0" smtClean="0"/>
              <a:t> </a:t>
            </a:r>
            <a:r>
              <a:rPr lang="en-US" altLang="zh-CN" sz="2000" dirty="0" smtClean="0"/>
              <a:t>data</a:t>
            </a:r>
            <a:r>
              <a:rPr lang="zh-CN" altLang="en-US" sz="2000" dirty="0"/>
              <a:t> </a:t>
            </a:r>
            <a:r>
              <a:rPr lang="en-US" altLang="zh-CN" sz="2000" dirty="0" smtClean="0"/>
              <a:t>folder:</a:t>
            </a:r>
            <a:r>
              <a:rPr lang="zh-CN" altLang="en-US" sz="2000" dirty="0" smtClean="0"/>
              <a:t> </a:t>
            </a:r>
            <a:r>
              <a:rPr lang="en-US" altLang="zh-CN" sz="2000" dirty="0" err="1" smtClean="0"/>
              <a:t>cli_tutorial_script.sh</a:t>
            </a:r>
            <a:r>
              <a:rPr lang="zh-CN" altLang="en-US" sz="2000" dirty="0" smtClean="0"/>
              <a:t> </a:t>
            </a:r>
            <a:endParaRPr lang="en-US" altLang="zh-CN" sz="2000" b="1" dirty="0" smtClean="0"/>
          </a:p>
        </p:txBody>
      </p:sp>
    </p:spTree>
    <p:extLst>
      <p:ext uri="{BB962C8B-B14F-4D97-AF65-F5344CB8AC3E}">
        <p14:creationId xmlns:p14="http://schemas.microsoft.com/office/powerpoint/2010/main" val="7741393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533400" y="2819400"/>
            <a:ext cx="4865287" cy="22733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sp>
        <p:nvSpPr>
          <p:cNvPr id="16" name="TextBox 21"/>
          <p:cNvSpPr txBox="1">
            <a:spLocks noChangeArrowheads="1"/>
          </p:cNvSpPr>
          <p:nvPr/>
        </p:nvSpPr>
        <p:spPr bwMode="auto">
          <a:xfrm>
            <a:off x="838200" y="1828800"/>
            <a:ext cx="63246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Open</a:t>
            </a:r>
            <a:r>
              <a:rPr lang="zh-CN" altLang="en-US" sz="2000" dirty="0" smtClean="0"/>
              <a:t> </a:t>
            </a:r>
            <a:r>
              <a:rPr lang="en-US" altLang="zh-CN" sz="2000" dirty="0" smtClean="0"/>
              <a:t>a</a:t>
            </a:r>
            <a:r>
              <a:rPr lang="zh-CN" altLang="en-US" sz="2000" dirty="0" smtClean="0"/>
              <a:t> </a:t>
            </a:r>
            <a:r>
              <a:rPr lang="en-US" altLang="zh-CN" sz="2000" dirty="0" smtClean="0"/>
              <a:t>terminal</a:t>
            </a:r>
            <a:r>
              <a:rPr lang="zh-CN" altLang="en-US" sz="2000" dirty="0"/>
              <a:t> </a:t>
            </a:r>
            <a:r>
              <a:rPr lang="en-US" altLang="zh-CN" sz="2000" dirty="0" smtClean="0"/>
              <a:t>(The</a:t>
            </a:r>
            <a:r>
              <a:rPr lang="zh-CN" altLang="en-US" sz="2000" dirty="0" smtClean="0"/>
              <a:t> </a:t>
            </a:r>
            <a:r>
              <a:rPr lang="en-US" altLang="zh-CN" sz="2000" dirty="0" smtClean="0"/>
              <a:t>tutorial</a:t>
            </a:r>
            <a:r>
              <a:rPr lang="zh-CN" altLang="en-US" sz="2000" dirty="0" smtClean="0"/>
              <a:t> </a:t>
            </a:r>
            <a:r>
              <a:rPr lang="en-US" altLang="zh-CN" sz="2000" dirty="0" smtClean="0"/>
              <a:t>is</a:t>
            </a:r>
            <a:r>
              <a:rPr lang="zh-CN" altLang="en-US" sz="2000" dirty="0" smtClean="0"/>
              <a:t> </a:t>
            </a:r>
            <a:r>
              <a:rPr lang="en-US" altLang="zh-CN" sz="2000" dirty="0" smtClean="0"/>
              <a:t>based</a:t>
            </a:r>
            <a:r>
              <a:rPr lang="zh-CN" altLang="en-US" sz="2000" dirty="0" smtClean="0"/>
              <a:t> </a:t>
            </a:r>
            <a:r>
              <a:rPr lang="en-US" altLang="zh-CN" sz="2000" dirty="0" smtClean="0"/>
              <a:t>on</a:t>
            </a:r>
            <a:r>
              <a:rPr lang="zh-CN" altLang="en-US" sz="2000" dirty="0" smtClean="0"/>
              <a:t> </a:t>
            </a:r>
            <a:r>
              <a:rPr lang="en-US" altLang="zh-CN" sz="2000" dirty="0" smtClean="0"/>
              <a:t>Mac</a:t>
            </a:r>
            <a:r>
              <a:rPr lang="zh-CN" altLang="en-US" sz="2000" dirty="0" smtClean="0"/>
              <a:t> </a:t>
            </a:r>
            <a:r>
              <a:rPr lang="en-US" altLang="zh-CN" sz="2000" dirty="0" smtClean="0"/>
              <a:t>system</a:t>
            </a:r>
            <a:r>
              <a:rPr lang="zh-CN" altLang="en-US" sz="2000" dirty="0" smtClean="0"/>
              <a:t>: </a:t>
            </a:r>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Application</a:t>
            </a:r>
            <a:r>
              <a:rPr lang="zh-CN" altLang="en-US" sz="2000" dirty="0" smtClean="0"/>
              <a:t> </a:t>
            </a:r>
            <a:r>
              <a:rPr lang="zh-CN" altLang="zh-CN" sz="2000" dirty="0" smtClean="0"/>
              <a:t>-</a:t>
            </a:r>
            <a:r>
              <a:rPr lang="en-US" altLang="zh-CN" sz="2000" dirty="0" smtClean="0"/>
              <a:t>&gt;</a:t>
            </a:r>
            <a:r>
              <a:rPr lang="zh-CN" altLang="en-US" sz="2000" dirty="0" smtClean="0"/>
              <a:t> </a:t>
            </a:r>
            <a:r>
              <a:rPr lang="en-US" altLang="zh-CN" sz="2000" dirty="0" smtClean="0"/>
              <a:t>Utilities</a:t>
            </a:r>
            <a:r>
              <a:rPr lang="zh-CN" altLang="en-US" sz="2000" dirty="0" smtClean="0"/>
              <a:t> </a:t>
            </a:r>
            <a:r>
              <a:rPr lang="zh-CN" altLang="zh-CN" sz="2000" dirty="0"/>
              <a:t>-</a:t>
            </a:r>
            <a:r>
              <a:rPr lang="en-US" altLang="zh-CN" sz="2000" dirty="0"/>
              <a:t>&gt;</a:t>
            </a:r>
            <a:r>
              <a:rPr lang="zh-CN" altLang="en-US" sz="2000" dirty="0"/>
              <a:t> </a:t>
            </a:r>
            <a:r>
              <a:rPr lang="zh-CN" altLang="en-US" sz="2000" dirty="0" smtClean="0"/>
              <a:t> </a:t>
            </a:r>
            <a:r>
              <a:rPr lang="en-US" altLang="zh-CN" sz="2000" dirty="0" smtClean="0"/>
              <a:t>Terminal</a:t>
            </a:r>
            <a:r>
              <a:rPr lang="zh-CN" altLang="en-US" sz="2000" dirty="0" smtClean="0"/>
              <a:t>.</a:t>
            </a:r>
            <a:r>
              <a:rPr lang="en-US" altLang="zh-CN" sz="2000" dirty="0" smtClean="0"/>
              <a:t>app)</a:t>
            </a:r>
            <a:r>
              <a:rPr lang="zh-CN" altLang="en-US" sz="2000" dirty="0" smtClean="0"/>
              <a:t>   </a:t>
            </a:r>
            <a:endParaRPr lang="en-US" altLang="zh-CN" sz="2000" b="1" dirty="0" smtClean="0"/>
          </a:p>
        </p:txBody>
      </p:sp>
      <p:cxnSp>
        <p:nvCxnSpPr>
          <p:cNvPr id="25" name="Straight Arrow Connector 24"/>
          <p:cNvCxnSpPr>
            <a:stCxn id="26" idx="1"/>
          </p:cNvCxnSpPr>
          <p:nvPr/>
        </p:nvCxnSpPr>
        <p:spPr>
          <a:xfrm flipH="1">
            <a:off x="5029200" y="3251032"/>
            <a:ext cx="609600" cy="10176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6" name="TextBox 21"/>
          <p:cNvSpPr txBox="1">
            <a:spLocks noChangeArrowheads="1"/>
          </p:cNvSpPr>
          <p:nvPr/>
        </p:nvSpPr>
        <p:spPr bwMode="auto">
          <a:xfrm>
            <a:off x="5638800" y="2743200"/>
            <a:ext cx="2819400" cy="10156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Go</a:t>
            </a:r>
            <a:r>
              <a:rPr lang="zh-CN" altLang="en-US" sz="2000" dirty="0" smtClean="0"/>
              <a:t> </a:t>
            </a:r>
            <a:r>
              <a:rPr lang="en-US" altLang="zh-CN" sz="2000" dirty="0" smtClean="0"/>
              <a:t>to</a:t>
            </a:r>
            <a:r>
              <a:rPr lang="zh-CN" altLang="en-US" sz="2000" dirty="0" smtClean="0"/>
              <a:t> </a:t>
            </a:r>
            <a:r>
              <a:rPr lang="en-US" altLang="zh-CN" sz="2000" dirty="0" smtClean="0"/>
              <a:t>the</a:t>
            </a:r>
            <a:r>
              <a:rPr lang="zh-CN" altLang="en-US" sz="2000" dirty="0" smtClean="0"/>
              <a:t> </a:t>
            </a:r>
            <a:r>
              <a:rPr lang="en-US" altLang="zh-CN" sz="2000" dirty="0" smtClean="0"/>
              <a:t>data</a:t>
            </a:r>
            <a:r>
              <a:rPr lang="zh-CN" altLang="en-US" sz="2000" dirty="0" smtClean="0"/>
              <a:t> </a:t>
            </a:r>
            <a:r>
              <a:rPr lang="en-US" altLang="zh-CN" sz="2000" dirty="0" smtClean="0"/>
              <a:t>folder</a:t>
            </a:r>
            <a:r>
              <a:rPr lang="zh-CN" altLang="en-US" sz="2000" dirty="0" smtClean="0"/>
              <a:t> </a:t>
            </a:r>
            <a:r>
              <a:rPr lang="en-US" altLang="zh-CN" sz="2000" dirty="0" smtClean="0"/>
              <a:t>(cd</a:t>
            </a:r>
            <a:r>
              <a:rPr lang="zh-CN" altLang="en-US" sz="2000" dirty="0" smtClean="0"/>
              <a:t> </a:t>
            </a:r>
            <a:r>
              <a:rPr lang="en-US" altLang="zh-CN" sz="2000" dirty="0" smtClean="0"/>
              <a:t>XXX)</a:t>
            </a:r>
            <a:r>
              <a:rPr lang="zh-CN" altLang="en-US" sz="2000" dirty="0" smtClean="0"/>
              <a:t> </a:t>
            </a:r>
            <a:r>
              <a:rPr lang="en-US" altLang="zh-CN" sz="2000" dirty="0" smtClean="0"/>
              <a:t>and</a:t>
            </a:r>
            <a:r>
              <a:rPr lang="zh-CN" altLang="en-US" sz="2000" dirty="0" smtClean="0"/>
              <a:t> </a:t>
            </a:r>
            <a:r>
              <a:rPr lang="en-US" altLang="zh-CN" sz="2000" dirty="0" smtClean="0"/>
              <a:t>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provided</a:t>
            </a:r>
            <a:r>
              <a:rPr lang="zh-CN" altLang="en-US" sz="2000" dirty="0" smtClean="0"/>
              <a:t> </a:t>
            </a:r>
            <a:r>
              <a:rPr lang="en-US" altLang="zh-CN" sz="2000" dirty="0" smtClean="0"/>
              <a:t>(</a:t>
            </a:r>
            <a:r>
              <a:rPr lang="en-US" altLang="zh-CN" sz="2000" dirty="0" err="1" smtClean="0"/>
              <a:t>ls</a:t>
            </a:r>
            <a:r>
              <a:rPr lang="en-US" altLang="zh-CN" sz="2000" dirty="0" smtClean="0"/>
              <a:t>).</a:t>
            </a:r>
            <a:endParaRPr lang="en-US" altLang="zh-CN" sz="2000" b="1" dirty="0" smtClean="0"/>
          </a:p>
        </p:txBody>
      </p:sp>
      <p:cxnSp>
        <p:nvCxnSpPr>
          <p:cNvPr id="32" name="Straight Arrow Connector 31"/>
          <p:cNvCxnSpPr>
            <a:stCxn id="33" idx="1"/>
          </p:cNvCxnSpPr>
          <p:nvPr/>
        </p:nvCxnSpPr>
        <p:spPr>
          <a:xfrm flipH="1" flipV="1">
            <a:off x="3048000" y="4191001"/>
            <a:ext cx="609600" cy="8858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33" name="TextBox 21"/>
          <p:cNvSpPr txBox="1">
            <a:spLocks noChangeArrowheads="1"/>
          </p:cNvSpPr>
          <p:nvPr/>
        </p:nvSpPr>
        <p:spPr bwMode="auto">
          <a:xfrm>
            <a:off x="3657600" y="4876800"/>
            <a:ext cx="52578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Execute</a:t>
            </a:r>
            <a:r>
              <a:rPr lang="zh-CN" altLang="en-US" sz="2000" dirty="0" smtClean="0"/>
              <a:t> </a:t>
            </a:r>
            <a:r>
              <a:rPr lang="en-US" altLang="zh-CN" sz="2000" dirty="0" smtClean="0"/>
              <a:t>the</a:t>
            </a:r>
            <a:r>
              <a:rPr lang="zh-CN" altLang="en-US" sz="2000" dirty="0" smtClean="0"/>
              <a:t> </a:t>
            </a:r>
            <a:r>
              <a:rPr lang="en-US" altLang="zh-CN" sz="2000" dirty="0" smtClean="0"/>
              <a:t>script</a:t>
            </a:r>
            <a:r>
              <a:rPr lang="zh-CN" altLang="en-US" sz="2000" dirty="0" smtClean="0"/>
              <a:t> </a:t>
            </a:r>
            <a:r>
              <a:rPr lang="en-US" altLang="zh-CN" sz="2000" dirty="0" smtClean="0"/>
              <a:t>(</a:t>
            </a:r>
            <a:r>
              <a:rPr lang="en-US" altLang="zh-CN" sz="2000" dirty="0" err="1" smtClean="0"/>
              <a:t>sh</a:t>
            </a:r>
            <a:r>
              <a:rPr lang="zh-CN" altLang="en-US" sz="2000" dirty="0" smtClean="0"/>
              <a:t> </a:t>
            </a:r>
            <a:r>
              <a:rPr lang="en-US" altLang="zh-CN" sz="2000" dirty="0" err="1" smtClean="0"/>
              <a:t>cli_tutorial_script.sh</a:t>
            </a:r>
            <a:r>
              <a:rPr lang="en-US" altLang="zh-CN" sz="2000" dirty="0" smtClean="0"/>
              <a:t>)</a:t>
            </a:r>
            <a:r>
              <a:rPr lang="zh-CN" altLang="en-US" sz="2000" dirty="0" smtClean="0"/>
              <a:t> </a:t>
            </a:r>
            <a:endParaRPr lang="en-US" altLang="zh-CN" sz="2000" b="1" dirty="0" smtClean="0"/>
          </a:p>
        </p:txBody>
      </p:sp>
    </p:spTree>
    <p:extLst>
      <p:ext uri="{BB962C8B-B14F-4D97-AF65-F5344CB8AC3E}">
        <p14:creationId xmlns:p14="http://schemas.microsoft.com/office/powerpoint/2010/main" val="33739389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95400"/>
            <a:ext cx="9144000" cy="5064292"/>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Run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script</a:t>
            </a:r>
            <a:endParaRPr lang="en-US" altLang="en-US" dirty="0" smtClean="0">
              <a:latin typeface="Arial Unicode MS" pitchFamily="34" charset="-128"/>
              <a:ea typeface="Arial Unicode MS" pitchFamily="34" charset="-128"/>
              <a:cs typeface="Arial Unicode MS" pitchFamily="34" charset="-128"/>
            </a:endParaRPr>
          </a:p>
        </p:txBody>
      </p:sp>
      <p:cxnSp>
        <p:nvCxnSpPr>
          <p:cNvPr id="25" name="Straight Arrow Connector 24"/>
          <p:cNvCxnSpPr>
            <a:stCxn id="26" idx="1"/>
          </p:cNvCxnSpPr>
          <p:nvPr/>
        </p:nvCxnSpPr>
        <p:spPr>
          <a:xfrm flipH="1">
            <a:off x="5029200" y="1724055"/>
            <a:ext cx="609600" cy="4095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26" name="TextBox 21"/>
          <p:cNvSpPr txBox="1">
            <a:spLocks noChangeArrowheads="1"/>
          </p:cNvSpPr>
          <p:nvPr/>
        </p:nvSpPr>
        <p:spPr bwMode="auto">
          <a:xfrm>
            <a:off x="5638800" y="1524000"/>
            <a:ext cx="28194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Script</a:t>
            </a:r>
            <a:r>
              <a:rPr lang="zh-CN" altLang="en-US" sz="2000" dirty="0" smtClean="0"/>
              <a:t> </a:t>
            </a:r>
            <a:r>
              <a:rPr lang="en-US" altLang="zh-CN" sz="2000" dirty="0" smtClean="0"/>
              <a:t>output</a:t>
            </a:r>
            <a:endParaRPr lang="en-US" altLang="zh-CN" sz="2000" b="1" dirty="0" smtClean="0"/>
          </a:p>
        </p:txBody>
      </p:sp>
      <p:sp>
        <p:nvSpPr>
          <p:cNvPr id="10" name="Rounded Rectangle 9"/>
          <p:cNvSpPr/>
          <p:nvPr/>
        </p:nvSpPr>
        <p:spPr>
          <a:xfrm flipV="1">
            <a:off x="0" y="2133600"/>
            <a:ext cx="9144000" cy="35814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1" name="Straight Arrow Connector 10"/>
          <p:cNvCxnSpPr>
            <a:stCxn id="12" idx="1"/>
          </p:cNvCxnSpPr>
          <p:nvPr/>
        </p:nvCxnSpPr>
        <p:spPr>
          <a:xfrm flipH="1" flipV="1">
            <a:off x="5867400" y="6096001"/>
            <a:ext cx="581260" cy="35394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6448660" y="6096000"/>
            <a:ext cx="26670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View</a:t>
            </a:r>
            <a:r>
              <a:rPr lang="zh-CN" altLang="en-US" sz="2000" dirty="0" smtClean="0"/>
              <a:t> </a:t>
            </a:r>
            <a:r>
              <a:rPr lang="en-US" altLang="zh-CN" sz="2000" dirty="0" smtClean="0"/>
              <a:t>all</a:t>
            </a:r>
            <a:r>
              <a:rPr lang="zh-CN" altLang="en-US" sz="2000" dirty="0" smtClean="0"/>
              <a:t> </a:t>
            </a:r>
            <a:r>
              <a:rPr lang="en-US" altLang="zh-CN" sz="2000" dirty="0" smtClean="0"/>
              <a:t>files</a:t>
            </a:r>
            <a:r>
              <a:rPr lang="zh-CN" altLang="en-US" sz="2000" dirty="0" smtClean="0"/>
              <a:t> </a:t>
            </a:r>
            <a:r>
              <a:rPr lang="en-US" altLang="zh-CN" sz="2000" dirty="0" smtClean="0"/>
              <a:t>after the processing (</a:t>
            </a:r>
            <a:r>
              <a:rPr lang="en-US" altLang="zh-CN" sz="2000" dirty="0" err="1" smtClean="0"/>
              <a:t>ls</a:t>
            </a:r>
            <a:r>
              <a:rPr lang="en-US" altLang="zh-CN" sz="2000" dirty="0" smtClean="0"/>
              <a:t>)</a:t>
            </a:r>
            <a:endParaRPr lang="en-US" altLang="zh-CN" sz="2000" b="1" dirty="0" smtClean="0"/>
          </a:p>
        </p:txBody>
      </p:sp>
    </p:spTree>
    <p:extLst>
      <p:ext uri="{BB962C8B-B14F-4D97-AF65-F5344CB8AC3E}">
        <p14:creationId xmlns:p14="http://schemas.microsoft.com/office/powerpoint/2010/main" val="7064338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Command</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a:blip r:embed="rId3"/>
          <a:stretch>
            <a:fillRect/>
          </a:stretch>
        </p:blipFill>
        <p:spPr>
          <a:xfrm>
            <a:off x="26203" y="1524000"/>
            <a:ext cx="9144000" cy="1610264"/>
          </a:xfrm>
          <a:prstGeom prst="rect">
            <a:avLst/>
          </a:prstGeom>
        </p:spPr>
      </p:pic>
      <p:pic>
        <p:nvPicPr>
          <p:cNvPr id="4" name="Picture 3"/>
          <p:cNvPicPr>
            <a:picLocks noChangeAspect="1"/>
          </p:cNvPicPr>
          <p:nvPr/>
        </p:nvPicPr>
        <p:blipFill>
          <a:blip r:embed="rId4"/>
          <a:stretch>
            <a:fillRect/>
          </a:stretch>
        </p:blipFill>
        <p:spPr>
          <a:xfrm>
            <a:off x="0" y="3810000"/>
            <a:ext cx="9144000" cy="1512455"/>
          </a:xfrm>
          <a:prstGeom prst="rect">
            <a:avLst/>
          </a:prstGeom>
        </p:spPr>
      </p:pic>
      <p:sp>
        <p:nvSpPr>
          <p:cNvPr id="13" name="TextBox 21"/>
          <p:cNvSpPr txBox="1">
            <a:spLocks noChangeArrowheads="1"/>
          </p:cNvSpPr>
          <p:nvPr/>
        </p:nvSpPr>
        <p:spPr bwMode="auto">
          <a:xfrm>
            <a:off x="152400" y="1066800"/>
            <a:ext cx="44196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a:t>
            </a:r>
            <a:r>
              <a:rPr lang="zh-CN" altLang="en-US" sz="2000" dirty="0"/>
              <a:t>:</a:t>
            </a:r>
            <a:r>
              <a:rPr lang="zh-CN" altLang="en-US" sz="2000" dirty="0" smtClean="0"/>
              <a:t> </a:t>
            </a:r>
            <a:endParaRPr lang="en-US" altLang="zh-CN" sz="2000" b="1" dirty="0" smtClean="0"/>
          </a:p>
        </p:txBody>
      </p:sp>
      <p:sp>
        <p:nvSpPr>
          <p:cNvPr id="14" name="TextBox 21"/>
          <p:cNvSpPr txBox="1">
            <a:spLocks noChangeArrowheads="1"/>
          </p:cNvSpPr>
          <p:nvPr/>
        </p:nvSpPr>
        <p:spPr bwMode="auto">
          <a:xfrm>
            <a:off x="152400" y="3352800"/>
            <a:ext cx="46482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Command</a:t>
            </a:r>
            <a:r>
              <a:rPr lang="zh-CN" altLang="en-US" sz="2000" dirty="0" smtClean="0"/>
              <a:t> </a:t>
            </a:r>
            <a:r>
              <a:rPr lang="en-US" altLang="zh-CN" sz="2000" dirty="0" smtClean="0"/>
              <a:t>for</a:t>
            </a:r>
            <a:r>
              <a:rPr lang="zh-CN" altLang="en-US" sz="2000" dirty="0" smtClean="0"/>
              <a:t> </a:t>
            </a:r>
            <a:r>
              <a:rPr lang="en-US" altLang="zh-CN" sz="2000" dirty="0" smtClean="0"/>
              <a:t>fiber</a:t>
            </a:r>
            <a:r>
              <a:rPr lang="zh-CN" altLang="en-US" sz="2000" dirty="0" smtClean="0"/>
              <a:t> </a:t>
            </a:r>
            <a:r>
              <a:rPr lang="en-US" altLang="zh-CN" sz="2000" dirty="0" smtClean="0"/>
              <a:t>tract</a:t>
            </a:r>
            <a:r>
              <a:rPr lang="zh-CN" altLang="en-US" sz="2000" dirty="0" smtClean="0"/>
              <a:t> </a:t>
            </a:r>
            <a:r>
              <a:rPr lang="en-US" altLang="zh-CN" sz="2000" dirty="0" smtClean="0"/>
              <a:t>measurement</a:t>
            </a:r>
            <a:r>
              <a:rPr lang="zh-CN" altLang="en-US" sz="2000" dirty="0" smtClean="0"/>
              <a:t>: </a:t>
            </a:r>
            <a:endParaRPr lang="en-US" altLang="zh-CN" sz="2000" b="1" dirty="0" smtClean="0"/>
          </a:p>
        </p:txBody>
      </p:sp>
    </p:spTree>
    <p:extLst>
      <p:ext uri="{BB962C8B-B14F-4D97-AF65-F5344CB8AC3E}">
        <p14:creationId xmlns:p14="http://schemas.microsoft.com/office/powerpoint/2010/main" val="34018606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Output</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p:cNvPicPr>
            <a:picLocks noChangeAspect="1"/>
          </p:cNvPicPr>
          <p:nvPr/>
        </p:nvPicPr>
        <p:blipFill>
          <a:blip r:embed="rId3"/>
          <a:stretch>
            <a:fillRect/>
          </a:stretch>
        </p:blipFill>
        <p:spPr>
          <a:xfrm>
            <a:off x="14094" y="1600200"/>
            <a:ext cx="9144000" cy="1725283"/>
          </a:xfrm>
          <a:prstGeom prst="rect">
            <a:avLst/>
          </a:prstGeom>
        </p:spPr>
      </p:pic>
      <p:sp>
        <p:nvSpPr>
          <p:cNvPr id="9" name="TextBox 11"/>
          <p:cNvSpPr txBox="1">
            <a:spLocks noChangeArrowheads="1"/>
          </p:cNvSpPr>
          <p:nvPr/>
        </p:nvSpPr>
        <p:spPr bwMode="auto">
          <a:xfrm>
            <a:off x="1295400" y="3657600"/>
            <a:ext cx="3886200" cy="286232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endParaRPr lang="en-US" sz="2000" dirty="0" smtClean="0"/>
          </a:p>
          <a:p>
            <a:pPr marL="342900" indent="-342900">
              <a:buFont typeface="Arial"/>
              <a:buChar char="•"/>
            </a:pPr>
            <a:r>
              <a:rPr lang="en-US" sz="2000" dirty="0" smtClean="0"/>
              <a:t>case_1_CC_extracted.vtk</a:t>
            </a:r>
          </a:p>
          <a:p>
            <a:pPr marL="342900" indent="-342900">
              <a:buFont typeface="Arial"/>
              <a:buChar char="•"/>
            </a:pPr>
            <a:r>
              <a:rPr lang="en-US" sz="2000" dirty="0" smtClean="0"/>
              <a:t>case_</a:t>
            </a:r>
            <a:r>
              <a:rPr lang="en-US" altLang="zh-CN" sz="2000" dirty="0" smtClean="0"/>
              <a:t>2</a:t>
            </a:r>
            <a:r>
              <a:rPr lang="en-US" sz="2000" dirty="0" smtClean="0"/>
              <a:t>_CC_extracted.vtk</a:t>
            </a:r>
          </a:p>
          <a:p>
            <a:pPr marL="342900" indent="-342900">
              <a:buFont typeface="Arial"/>
              <a:buChar char="•"/>
            </a:pPr>
            <a:r>
              <a:rPr lang="en-US" sz="2000" dirty="0" smtClean="0"/>
              <a:t>case_</a:t>
            </a:r>
            <a:r>
              <a:rPr lang="en-US" altLang="zh-CN" sz="2000" dirty="0" smtClean="0"/>
              <a:t>3</a:t>
            </a:r>
            <a:r>
              <a:rPr lang="en-US" sz="2000" dirty="0" smtClean="0"/>
              <a:t>_CC_extracted.vtk</a:t>
            </a:r>
            <a:endParaRPr lang="en-US" sz="2000" dirty="0"/>
          </a:p>
          <a:p>
            <a:pPr marL="342900" indent="-342900">
              <a:buFont typeface="Arial"/>
              <a:buChar char="•"/>
            </a:pPr>
            <a:r>
              <a:rPr lang="en-US" sz="2000" dirty="0" smtClean="0"/>
              <a:t>case_</a:t>
            </a:r>
            <a:r>
              <a:rPr lang="zh-CN" altLang="zh-CN" sz="2000" dirty="0" smtClean="0"/>
              <a:t>4</a:t>
            </a:r>
            <a:r>
              <a:rPr lang="en-US" sz="2000" dirty="0" smtClean="0"/>
              <a:t>_</a:t>
            </a:r>
            <a:r>
              <a:rPr lang="en-US" sz="2000" dirty="0" err="1" smtClean="0"/>
              <a:t>CC_extracted.vtk</a:t>
            </a:r>
            <a:endParaRPr lang="en-US" sz="2000" dirty="0" smtClean="0"/>
          </a:p>
          <a:p>
            <a:pPr marL="342900" indent="-342900">
              <a:buFont typeface="Arial"/>
              <a:buChar char="•"/>
            </a:pPr>
            <a:r>
              <a:rPr lang="en-US" sz="2000" dirty="0" smtClean="0"/>
              <a:t>case_</a:t>
            </a:r>
            <a:r>
              <a:rPr lang="en-US" altLang="zh-CN" sz="2000" dirty="0" smtClean="0"/>
              <a:t>5</a:t>
            </a:r>
            <a:r>
              <a:rPr lang="en-US" sz="2000" dirty="0" smtClean="0"/>
              <a:t>_CC_extracted.vtk</a:t>
            </a:r>
          </a:p>
          <a:p>
            <a:pPr marL="342900" indent="-342900">
              <a:buFont typeface="Arial"/>
              <a:buChar char="•"/>
            </a:pPr>
            <a:endParaRPr lang="en-US" sz="2000" dirty="0"/>
          </a:p>
          <a:p>
            <a:r>
              <a:rPr lang="en-US" sz="2000" dirty="0" smtClean="0"/>
              <a:t>Fiber</a:t>
            </a:r>
            <a:r>
              <a:rPr lang="zh-CN" altLang="en-US" sz="2000" dirty="0" smtClean="0"/>
              <a:t> </a:t>
            </a:r>
            <a:r>
              <a:rPr lang="en-US" altLang="zh-CN" sz="2000" dirty="0" smtClean="0"/>
              <a:t>measurement</a:t>
            </a:r>
            <a:r>
              <a:rPr lang="zh-CN" altLang="en-US" sz="2000" dirty="0" smtClean="0"/>
              <a:t>:</a:t>
            </a:r>
            <a:endParaRPr lang="en-US" altLang="zh-CN" sz="2000" dirty="0" smtClean="0"/>
          </a:p>
          <a:p>
            <a:pPr marL="342900" indent="-342900">
              <a:buFont typeface="Arial"/>
              <a:buChar char="•"/>
            </a:pPr>
            <a:r>
              <a:rPr lang="en-US" sz="2000" dirty="0" err="1"/>
              <a:t>tractmeasurements.txt</a:t>
            </a:r>
            <a:endParaRPr lang="en-US" sz="2000" dirty="0"/>
          </a:p>
        </p:txBody>
      </p:sp>
    </p:spTree>
    <p:extLst>
      <p:ext uri="{BB962C8B-B14F-4D97-AF65-F5344CB8AC3E}">
        <p14:creationId xmlns:p14="http://schemas.microsoft.com/office/powerpoint/2010/main" val="12957354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764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Selection result</a:t>
            </a: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Arrow Connector 6"/>
          <p:cNvCxnSpPr>
            <a:stCxn id="8" idx="1"/>
          </p:cNvCxnSpPr>
          <p:nvPr/>
        </p:nvCxnSpPr>
        <p:spPr>
          <a:xfrm flipH="1">
            <a:off x="2438400" y="2414320"/>
            <a:ext cx="1600200" cy="70988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0" idx="3"/>
          </p:cNvCxnSpPr>
          <p:nvPr/>
        </p:nvCxnSpPr>
        <p:spPr>
          <a:xfrm>
            <a:off x="4457700" y="5687943"/>
            <a:ext cx="2019300" cy="1794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a:spLocks noChangeArrowheads="1"/>
          </p:cNvSpPr>
          <p:nvPr/>
        </p:nvSpPr>
        <p:spPr bwMode="auto">
          <a:xfrm>
            <a:off x="685800" y="53340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11" name="TextBox 11"/>
          <p:cNvSpPr txBox="1">
            <a:spLocks noChangeArrowheads="1"/>
          </p:cNvSpPr>
          <p:nvPr/>
        </p:nvSpPr>
        <p:spPr bwMode="auto">
          <a:xfrm>
            <a:off x="4545560" y="36576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2" name="Straight Arrow Connector 11"/>
          <p:cNvCxnSpPr/>
          <p:nvPr/>
        </p:nvCxnSpPr>
        <p:spPr>
          <a:xfrm flipH="1">
            <a:off x="7391400" y="4038600"/>
            <a:ext cx="104775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6927" y="1645612"/>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11"/>
          <p:cNvSpPr txBox="1">
            <a:spLocks noChangeArrowheads="1"/>
          </p:cNvSpPr>
          <p:nvPr/>
        </p:nvSpPr>
        <p:spPr bwMode="auto">
          <a:xfrm>
            <a:off x="4038600" y="1752600"/>
            <a:ext cx="3810000" cy="132343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Locate the</a:t>
            </a:r>
            <a:r>
              <a:rPr lang="zh-CN" altLang="en-US" sz="2000" dirty="0" smtClean="0"/>
              <a:t> </a:t>
            </a:r>
            <a:r>
              <a:rPr lang="en-US" altLang="zh-CN" sz="2000" dirty="0" smtClean="0"/>
              <a:t>selected</a:t>
            </a:r>
            <a:r>
              <a:rPr lang="zh-CN" altLang="en-US" sz="2000" dirty="0" smtClean="0"/>
              <a:t> </a:t>
            </a:r>
            <a:r>
              <a:rPr lang="en-US" altLang="zh-CN" sz="2000" dirty="0" smtClean="0"/>
              <a:t>CC</a:t>
            </a:r>
            <a:r>
              <a:rPr lang="zh-CN" altLang="en-US" sz="2000" dirty="0" smtClean="0"/>
              <a:t> </a:t>
            </a:r>
            <a:r>
              <a:rPr lang="en-US" altLang="zh-CN" sz="2000" dirty="0" smtClean="0"/>
              <a:t>tracts.</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spTree>
    <p:extLst>
      <p:ext uri="{BB962C8B-B14F-4D97-AF65-F5344CB8AC3E}">
        <p14:creationId xmlns:p14="http://schemas.microsoft.com/office/powerpoint/2010/main" val="19976600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result</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case_1_extracted_CC_screenshot.png"/>
          <p:cNvPicPr>
            <a:picLocks/>
          </p:cNvPicPr>
          <p:nvPr/>
        </p:nvPicPr>
        <p:blipFill>
          <a:blip r:embed="rId3">
            <a:extLst>
              <a:ext uri="{28A0092B-C50C-407E-A947-70E740481C1C}">
                <a14:useLocalDpi xmlns:a14="http://schemas.microsoft.com/office/drawing/2010/main" val="0"/>
              </a:ext>
            </a:extLst>
          </a:blip>
          <a:stretch>
            <a:fillRect/>
          </a:stretch>
        </p:blipFill>
        <p:spPr>
          <a:xfrm>
            <a:off x="1752600" y="2057400"/>
            <a:ext cx="2743200" cy="1828800"/>
          </a:xfrm>
          <a:prstGeom prst="rect">
            <a:avLst/>
          </a:prstGeom>
        </p:spPr>
      </p:pic>
      <p:pic>
        <p:nvPicPr>
          <p:cNvPr id="5" name="Picture 4" descr="case_2_extracted_CC_screenshot.png"/>
          <p:cNvPicPr>
            <a:picLocks/>
          </p:cNvPicPr>
          <p:nvPr/>
        </p:nvPicPr>
        <p:blipFill>
          <a:blip r:embed="rId4">
            <a:extLst>
              <a:ext uri="{28A0092B-C50C-407E-A947-70E740481C1C}">
                <a14:useLocalDpi xmlns:a14="http://schemas.microsoft.com/office/drawing/2010/main" val="0"/>
              </a:ext>
            </a:extLst>
          </a:blip>
          <a:stretch>
            <a:fillRect/>
          </a:stretch>
        </p:blipFill>
        <p:spPr>
          <a:xfrm>
            <a:off x="4724400" y="2057400"/>
            <a:ext cx="2743200" cy="1828800"/>
          </a:xfrm>
          <a:prstGeom prst="rect">
            <a:avLst/>
          </a:prstGeom>
        </p:spPr>
      </p:pic>
      <p:pic>
        <p:nvPicPr>
          <p:cNvPr id="6" name="Picture 5" descr="case_3_extracted_CC_screenshot.png"/>
          <p:cNvPicPr>
            <a:picLocks/>
          </p:cNvPicPr>
          <p:nvPr/>
        </p:nvPicPr>
        <p:blipFill>
          <a:blip r:embed="rId5">
            <a:extLst>
              <a:ext uri="{28A0092B-C50C-407E-A947-70E740481C1C}">
                <a14:useLocalDpi xmlns:a14="http://schemas.microsoft.com/office/drawing/2010/main" val="0"/>
              </a:ext>
            </a:extLst>
          </a:blip>
          <a:stretch>
            <a:fillRect/>
          </a:stretch>
        </p:blipFill>
        <p:spPr>
          <a:xfrm>
            <a:off x="381000" y="4419600"/>
            <a:ext cx="2743200" cy="1828800"/>
          </a:xfrm>
          <a:prstGeom prst="rect">
            <a:avLst/>
          </a:prstGeom>
        </p:spPr>
      </p:pic>
      <p:pic>
        <p:nvPicPr>
          <p:cNvPr id="13" name="Picture 12" descr="case_4_extracted_CC_screenshot.png"/>
          <p:cNvPicPr>
            <a:picLocks/>
          </p:cNvPicPr>
          <p:nvPr/>
        </p:nvPicPr>
        <p:blipFill>
          <a:blip r:embed="rId6">
            <a:extLst>
              <a:ext uri="{28A0092B-C50C-407E-A947-70E740481C1C}">
                <a14:useLocalDpi xmlns:a14="http://schemas.microsoft.com/office/drawing/2010/main" val="0"/>
              </a:ext>
            </a:extLst>
          </a:blip>
          <a:stretch>
            <a:fillRect/>
          </a:stretch>
        </p:blipFill>
        <p:spPr>
          <a:xfrm>
            <a:off x="3276600" y="4419600"/>
            <a:ext cx="2743200" cy="1828800"/>
          </a:xfrm>
          <a:prstGeom prst="rect">
            <a:avLst/>
          </a:prstGeom>
        </p:spPr>
      </p:pic>
      <p:pic>
        <p:nvPicPr>
          <p:cNvPr id="14" name="Picture 13" descr="case_5_extracted_CC_screenshot.png"/>
          <p:cNvPicPr>
            <a:picLocks/>
          </p:cNvPicPr>
          <p:nvPr/>
        </p:nvPicPr>
        <p:blipFill>
          <a:blip r:embed="rId7">
            <a:extLst>
              <a:ext uri="{28A0092B-C50C-407E-A947-70E740481C1C}">
                <a14:useLocalDpi xmlns:a14="http://schemas.microsoft.com/office/drawing/2010/main" val="0"/>
              </a:ext>
            </a:extLst>
          </a:blip>
          <a:stretch>
            <a:fillRect/>
          </a:stretch>
        </p:blipFill>
        <p:spPr>
          <a:xfrm>
            <a:off x="6172200" y="4419600"/>
            <a:ext cx="2743200" cy="1828800"/>
          </a:xfrm>
          <a:prstGeom prst="rect">
            <a:avLst/>
          </a:prstGeom>
        </p:spPr>
      </p:pic>
      <p:sp>
        <p:nvSpPr>
          <p:cNvPr id="16" name="TextBox 11"/>
          <p:cNvSpPr txBox="1">
            <a:spLocks noChangeArrowheads="1"/>
          </p:cNvSpPr>
          <p:nvPr/>
        </p:nvSpPr>
        <p:spPr bwMode="auto">
          <a:xfrm>
            <a:off x="762000" y="1295400"/>
            <a:ext cx="5791200" cy="400110"/>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r>
              <a:rPr lang="en-US" sz="2000" dirty="0" smtClean="0"/>
              <a:t>Selected</a:t>
            </a:r>
            <a:r>
              <a:rPr lang="zh-CN" altLang="en-US" sz="2000" dirty="0" smtClean="0"/>
              <a:t> </a:t>
            </a:r>
            <a:r>
              <a:rPr lang="en-US" altLang="zh-CN" sz="2000" dirty="0" smtClean="0"/>
              <a:t>fiber</a:t>
            </a:r>
            <a:r>
              <a:rPr lang="zh-CN" altLang="en-US" sz="2000" dirty="0" smtClean="0"/>
              <a:t> </a:t>
            </a:r>
            <a:r>
              <a:rPr lang="en-US" altLang="zh-CN" sz="2000" dirty="0" smtClean="0"/>
              <a:t>bundles</a:t>
            </a:r>
            <a:r>
              <a:rPr lang="zh-CN" altLang="en-US" sz="2000" dirty="0" smtClean="0"/>
              <a:t> </a:t>
            </a:r>
            <a:r>
              <a:rPr lang="en-US" altLang="zh-CN" sz="2000" dirty="0" smtClean="0"/>
              <a:t>from</a:t>
            </a:r>
            <a:r>
              <a:rPr lang="zh-CN" altLang="en-US" sz="2000" dirty="0" smtClean="0"/>
              <a:t> </a:t>
            </a:r>
            <a:r>
              <a:rPr lang="en-US" altLang="zh-CN" sz="2000" dirty="0" smtClean="0"/>
              <a:t>CC</a:t>
            </a:r>
            <a:r>
              <a:rPr lang="zh-CN" altLang="en-US" sz="2000" dirty="0" smtClean="0"/>
              <a:t> </a:t>
            </a:r>
            <a:r>
              <a:rPr lang="en-US" altLang="zh-CN" sz="2000" dirty="0" smtClean="0"/>
              <a:t>of</a:t>
            </a:r>
            <a:r>
              <a:rPr lang="zh-CN" altLang="en-US" sz="2000" dirty="0" smtClean="0"/>
              <a:t> </a:t>
            </a:r>
            <a:r>
              <a:rPr lang="en-US" altLang="zh-CN" sz="2000" dirty="0" smtClean="0"/>
              <a:t>the</a:t>
            </a:r>
            <a:r>
              <a:rPr lang="zh-CN" altLang="en-US" sz="2000" dirty="0" smtClean="0"/>
              <a:t> </a:t>
            </a:r>
            <a:r>
              <a:rPr lang="en-US" altLang="zh-CN" sz="2000" dirty="0" smtClean="0"/>
              <a:t>5</a:t>
            </a:r>
            <a:r>
              <a:rPr lang="zh-CN" altLang="en-US" sz="2000" dirty="0" smtClean="0"/>
              <a:t> </a:t>
            </a:r>
            <a:r>
              <a:rPr lang="en-US" altLang="zh-CN" sz="2000" dirty="0" smtClean="0"/>
              <a:t>cases.</a:t>
            </a:r>
            <a:endParaRPr lang="en-US" sz="2000" dirty="0" smtClean="0"/>
          </a:p>
        </p:txBody>
      </p:sp>
      <p:sp>
        <p:nvSpPr>
          <p:cNvPr id="17" name="TextBox 16"/>
          <p:cNvSpPr txBox="1"/>
          <p:nvPr/>
        </p:nvSpPr>
        <p:spPr>
          <a:xfrm>
            <a:off x="27432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1</a:t>
            </a:r>
            <a:endParaRPr lang="en-US" dirty="0"/>
          </a:p>
        </p:txBody>
      </p:sp>
      <p:sp>
        <p:nvSpPr>
          <p:cNvPr id="18" name="TextBox 17"/>
          <p:cNvSpPr txBox="1"/>
          <p:nvPr/>
        </p:nvSpPr>
        <p:spPr>
          <a:xfrm>
            <a:off x="5562600" y="3886200"/>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2</a:t>
            </a:r>
            <a:endParaRPr lang="en-US" dirty="0"/>
          </a:p>
        </p:txBody>
      </p:sp>
      <p:sp>
        <p:nvSpPr>
          <p:cNvPr id="19" name="TextBox 18"/>
          <p:cNvSpPr txBox="1"/>
          <p:nvPr/>
        </p:nvSpPr>
        <p:spPr>
          <a:xfrm>
            <a:off x="12192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3</a:t>
            </a:r>
            <a:endParaRPr lang="en-US" dirty="0"/>
          </a:p>
        </p:txBody>
      </p:sp>
      <p:sp>
        <p:nvSpPr>
          <p:cNvPr id="20" name="TextBox 19"/>
          <p:cNvSpPr txBox="1"/>
          <p:nvPr/>
        </p:nvSpPr>
        <p:spPr>
          <a:xfrm>
            <a:off x="41148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4</a:t>
            </a:r>
            <a:endParaRPr lang="en-US" dirty="0"/>
          </a:p>
        </p:txBody>
      </p:sp>
      <p:sp>
        <p:nvSpPr>
          <p:cNvPr id="21" name="TextBox 20"/>
          <p:cNvSpPr txBox="1"/>
          <p:nvPr/>
        </p:nvSpPr>
        <p:spPr>
          <a:xfrm>
            <a:off x="7086600" y="6260068"/>
            <a:ext cx="916049" cy="369332"/>
          </a:xfrm>
          <a:prstGeom prst="rect">
            <a:avLst/>
          </a:prstGeom>
          <a:noFill/>
        </p:spPr>
        <p:txBody>
          <a:bodyPr wrap="none" rtlCol="0">
            <a:spAutoFit/>
          </a:bodyPr>
          <a:lstStyle/>
          <a:p>
            <a:r>
              <a:rPr lang="en-US" dirty="0" smtClean="0"/>
              <a:t>Case</a:t>
            </a:r>
            <a:r>
              <a:rPr lang="zh-CN" altLang="en-US" dirty="0" smtClean="0"/>
              <a:t> </a:t>
            </a:r>
            <a:r>
              <a:rPr lang="en-US" altLang="zh-CN" dirty="0" smtClean="0"/>
              <a:t>5</a:t>
            </a:r>
            <a:endParaRPr lang="en-US" dirty="0"/>
          </a:p>
        </p:txBody>
      </p:sp>
    </p:spTree>
    <p:extLst>
      <p:ext uri="{BB962C8B-B14F-4D97-AF65-F5344CB8AC3E}">
        <p14:creationId xmlns:p14="http://schemas.microsoft.com/office/powerpoint/2010/main" val="39240157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zh-CN" dirty="0" smtClean="0">
                <a:latin typeface="Arial Unicode MS" pitchFamily="34" charset="-128"/>
                <a:ea typeface="Arial Unicode MS" pitchFamily="34" charset="-128"/>
                <a:cs typeface="Arial Unicode MS" pitchFamily="34" charset="-128"/>
              </a:rPr>
              <a:t>Measurement </a:t>
            </a:r>
            <a:r>
              <a:rPr lang="en-US" altLang="zh-CN" dirty="0">
                <a:latin typeface="Arial Unicode MS" pitchFamily="34" charset="-128"/>
                <a:ea typeface="Arial Unicode MS" pitchFamily="34" charset="-128"/>
                <a:cs typeface="Arial Unicode MS" pitchFamily="34" charset="-128"/>
              </a:rPr>
              <a:t>r</a:t>
            </a:r>
            <a:r>
              <a:rPr lang="en-US" dirty="0" smtClean="0">
                <a:latin typeface="Arial Unicode MS" pitchFamily="34" charset="-128"/>
                <a:ea typeface="Arial Unicode MS" pitchFamily="34" charset="-128"/>
                <a:cs typeface="Arial Unicode MS" pitchFamily="34" charset="-128"/>
              </a:rPr>
              <a:t>esult</a:t>
            </a:r>
            <a:r>
              <a:rPr lang="zh-CN" altLang="en-US" dirty="0" smtClean="0">
                <a:latin typeface="Arial Unicode MS" pitchFamily="34" charset="-128"/>
                <a:ea typeface="Arial Unicode MS" pitchFamily="34" charset="-128"/>
                <a:cs typeface="Arial Unicode MS" pitchFamily="34" charset="-128"/>
              </a:rPr>
              <a:t> </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533400" y="1447800"/>
            <a:ext cx="6781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 txt </a:t>
            </a:r>
            <a:r>
              <a:rPr lang="en-US" altLang="zh-CN" sz="2000" dirty="0" smtClean="0">
                <a:cs typeface="Arial" pitchFamily="34" charset="0"/>
              </a:rPr>
              <a:t>file (</a:t>
            </a:r>
            <a:r>
              <a:rPr lang="en-US" sz="2000" dirty="0" err="1" smtClean="0"/>
              <a:t>tractmeasurements.txt</a:t>
            </a:r>
            <a:r>
              <a:rPr lang="en-US" altLang="zh-CN" sz="2000" dirty="0" smtClean="0">
                <a:cs typeface="Arial" pitchFamily="34" charset="0"/>
              </a:rPr>
              <a:t>)</a:t>
            </a:r>
            <a:r>
              <a:rPr lang="zh-CN" altLang="en-US" sz="2000" dirty="0" smtClean="0">
                <a:cs typeface="Arial" pitchFamily="34" charset="0"/>
              </a:rPr>
              <a:t> </a:t>
            </a:r>
            <a:r>
              <a:rPr lang="en-US" altLang="zh-CN" sz="2000" dirty="0" smtClean="0">
                <a:cs typeface="Arial" pitchFamily="34" charset="0"/>
              </a:rPr>
              <a:t>lists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 of all fiber tracts, including the whole brain tractography and CC fiber bundles.</a:t>
            </a:r>
            <a:endParaRPr lang="en-US" altLang="zh-CN" sz="2000" b="1" dirty="0">
              <a:cs typeface="Arial" pitchFamily="34" charset="0"/>
            </a:endParaRPr>
          </a:p>
        </p:txBody>
      </p:sp>
      <p:pic>
        <p:nvPicPr>
          <p:cNvPr id="2" name="Picture 1" descr="measurement_screenshor.png"/>
          <p:cNvPicPr>
            <a:picLocks noChangeAspect="1"/>
          </p:cNvPicPr>
          <p:nvPr/>
        </p:nvPicPr>
        <p:blipFill rotWithShape="1">
          <a:blip r:embed="rId3">
            <a:extLst>
              <a:ext uri="{28A0092B-C50C-407E-A947-70E740481C1C}">
                <a14:useLocalDpi xmlns:a14="http://schemas.microsoft.com/office/drawing/2010/main" val="0"/>
              </a:ext>
            </a:extLst>
          </a:blip>
          <a:srcRect r="27175"/>
          <a:stretch/>
        </p:blipFill>
        <p:spPr>
          <a:xfrm>
            <a:off x="127296" y="3124200"/>
            <a:ext cx="9016704" cy="1600200"/>
          </a:xfrm>
          <a:prstGeom prst="rect">
            <a:avLst/>
          </a:prstGeom>
        </p:spPr>
      </p:pic>
    </p:spTree>
    <p:extLst>
      <p:ext uri="{BB962C8B-B14F-4D97-AF65-F5344CB8AC3E}">
        <p14:creationId xmlns:p14="http://schemas.microsoft.com/office/powerpoint/2010/main" val="69465626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1950" y="1600201"/>
            <a:ext cx="4972050" cy="32765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 the CLI mode.</a:t>
            </a:r>
            <a:endParaRPr lang="en-US" dirty="0" smtClean="0">
              <a:latin typeface="Arial Unicode MS" pitchFamily="34" charset="-128"/>
              <a:ea typeface="Arial Unicode MS" pitchFamily="34" charset="-128"/>
              <a:cs typeface="Arial Unicode MS" pitchFamily="34" charset="-128"/>
            </a:endParaRPr>
          </a:p>
        </p:txBody>
      </p:sp>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pic>
        <p:nvPicPr>
          <p:cNvPr id="12" name="Picture 11"/>
          <p:cNvPicPr>
            <a:picLocks noChangeAspect="1"/>
          </p:cNvPicPr>
          <p:nvPr/>
        </p:nvPicPr>
        <p:blipFill>
          <a:blip r:embed="rId2"/>
          <a:stretch>
            <a:fillRect/>
          </a:stretch>
        </p:blipFill>
        <p:spPr>
          <a:xfrm>
            <a:off x="76200" y="1295400"/>
            <a:ext cx="2667000" cy="2554671"/>
          </a:xfrm>
          <a:prstGeom prst="rect">
            <a:avLst/>
          </a:prstGeom>
          <a:ln>
            <a:solidFill>
              <a:schemeClr val="bg2"/>
            </a:solidFill>
          </a:ln>
        </p:spPr>
      </p:pic>
      <p:pic>
        <p:nvPicPr>
          <p:cNvPr id="2" name="Picture 1"/>
          <p:cNvPicPr>
            <a:picLocks noChangeAspect="1"/>
          </p:cNvPicPr>
          <p:nvPr/>
        </p:nvPicPr>
        <p:blipFill>
          <a:blip r:embed="rId3"/>
          <a:stretch>
            <a:fillRect/>
          </a:stretch>
        </p:blipFill>
        <p:spPr>
          <a:xfrm>
            <a:off x="1219200" y="3276600"/>
            <a:ext cx="2685384"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measurement_screenshor.png"/>
          <p:cNvPicPr>
            <a:picLocks noChangeAspect="1"/>
          </p:cNvPicPr>
          <p:nvPr/>
        </p:nvPicPr>
        <p:blipFill rotWithShape="1">
          <a:blip r:embed="rId4">
            <a:extLst>
              <a:ext uri="{28A0092B-C50C-407E-A947-70E740481C1C}">
                <a14:useLocalDpi xmlns:a14="http://schemas.microsoft.com/office/drawing/2010/main" val="0"/>
              </a:ext>
            </a:extLst>
          </a:blip>
          <a:srcRect r="27175"/>
          <a:stretch/>
        </p:blipFill>
        <p:spPr>
          <a:xfrm>
            <a:off x="914400" y="5029200"/>
            <a:ext cx="6440503" cy="1143000"/>
          </a:xfrm>
          <a:prstGeom prst="rect">
            <a:avLst/>
          </a:prstGeom>
        </p:spPr>
      </p:pic>
    </p:spTree>
    <p:extLst>
      <p:ext uri="{BB962C8B-B14F-4D97-AF65-F5344CB8AC3E}">
        <p14:creationId xmlns:p14="http://schemas.microsoft.com/office/powerpoint/2010/main" val="34279933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
            </a:r>
            <a:r>
              <a:rPr lang="en-US" altLang="zh-CN" dirty="0" smtClean="0"/>
              <a:t>-</a:t>
            </a:r>
            <a:r>
              <a:rPr lang="en-US" dirty="0" smtClean="0"/>
              <a:t>requisite</a:t>
            </a:r>
            <a:endParaRPr lang="en-US" dirty="0"/>
          </a:p>
        </p:txBody>
      </p:sp>
      <p:sp>
        <p:nvSpPr>
          <p:cNvPr id="7" name="Content Placeholder 2"/>
          <p:cNvSpPr>
            <a:spLocks noGrp="1"/>
          </p:cNvSpPr>
          <p:nvPr>
            <p:ph idx="1"/>
          </p:nvPr>
        </p:nvSpPr>
        <p:spPr>
          <a:xfrm>
            <a:off x="228601" y="1600200"/>
            <a:ext cx="8458199" cy="4525963"/>
          </a:xfrm>
        </p:spPr>
        <p:txBody>
          <a:bodyPr/>
          <a:lstStyle/>
          <a:p>
            <a:pPr eaLnBrk="1" hangingPunct="1"/>
            <a:r>
              <a:rPr lang="en-US" sz="2800" dirty="0" smtClean="0">
                <a:latin typeface="Arial Unicode MS" pitchFamily="34" charset="-128"/>
                <a:ea typeface="Arial Unicode MS" pitchFamily="34" charset="-128"/>
                <a:cs typeface="Arial Unicode MS" pitchFamily="34" charset="-128"/>
              </a:rPr>
              <a:t>This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is</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follow-up</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tutorial</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of</a:t>
            </a:r>
            <a:r>
              <a:rPr lang="zh-CN" altLang="en-US" sz="2800" dirty="0" smtClean="0">
                <a:latin typeface="Arial Unicode MS" pitchFamily="34" charset="-128"/>
                <a:ea typeface="Arial Unicode MS" pitchFamily="34" charset="-128"/>
                <a:cs typeface="Arial Unicode MS" pitchFamily="34" charset="-128"/>
              </a:rPr>
              <a:t>: </a:t>
            </a:r>
            <a:endParaRPr lang="en-US" altLang="zh-CN" sz="28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Diffusion </a:t>
            </a:r>
            <a:r>
              <a:rPr lang="en-US" altLang="zh-CN" sz="2400" dirty="0">
                <a:latin typeface="Arial Unicode MS" pitchFamily="34" charset="-128"/>
                <a:ea typeface="Arial Unicode MS" pitchFamily="34" charset="-128"/>
                <a:cs typeface="Arial Unicode MS" pitchFamily="34" charset="-128"/>
              </a:rPr>
              <a:t>MRI analysis</a:t>
            </a:r>
            <a:br>
              <a:rPr lang="en-US" altLang="zh-CN" sz="2400" dirty="0">
                <a:latin typeface="Arial Unicode MS" pitchFamily="34" charset="-128"/>
                <a:ea typeface="Arial Unicode MS" pitchFamily="34" charset="-128"/>
                <a:cs typeface="Arial Unicode MS" pitchFamily="34" charset="-128"/>
              </a:rPr>
            </a:br>
            <a:r>
              <a:rPr lang="en-US" altLang="zh-CN" sz="2400" u="sng" dirty="0">
                <a:solidFill>
                  <a:srgbClr val="0000FF"/>
                </a:solidFill>
                <a:latin typeface="Arial Unicode MS" pitchFamily="34" charset="-128"/>
                <a:ea typeface="Arial Unicode MS" pitchFamily="34" charset="-128"/>
                <a:cs typeface="Arial Unicode MS" pitchFamily="34" charset="-128"/>
              </a:rPr>
              <a:t>https://</a:t>
            </a:r>
            <a:r>
              <a:rPr lang="en-US" altLang="zh-CN" sz="2400" u="sng" dirty="0" err="1">
                <a:solidFill>
                  <a:srgbClr val="0000FF"/>
                </a:solidFill>
                <a:latin typeface="Arial Unicode MS" pitchFamily="34" charset="-128"/>
                <a:ea typeface="Arial Unicode MS" pitchFamily="34" charset="-128"/>
                <a:cs typeface="Arial Unicode MS" pitchFamily="34" charset="-128"/>
              </a:rPr>
              <a:t>github.com</a:t>
            </a:r>
            <a:r>
              <a:rPr lang="en-US" altLang="zh-CN" sz="2400" u="sng" dirty="0">
                <a:solidFill>
                  <a:srgbClr val="0000FF"/>
                </a:solidFill>
                <a:latin typeface="Arial Unicode MS" pitchFamily="34" charset="-128"/>
                <a:ea typeface="Arial Unicode MS" pitchFamily="34" charset="-128"/>
                <a:cs typeface="Arial Unicode MS" pitchFamily="34" charset="-128"/>
              </a:rPr>
              <a:t>/SlicerDMRI/</a:t>
            </a:r>
            <a:r>
              <a:rPr lang="en-US" altLang="zh-CN" sz="2400" u="sng" dirty="0" err="1">
                <a:solidFill>
                  <a:srgbClr val="0000FF"/>
                </a:solidFill>
                <a:latin typeface="Arial Unicode MS" pitchFamily="34" charset="-128"/>
                <a:ea typeface="Arial Unicode MS" pitchFamily="34" charset="-128"/>
                <a:cs typeface="Arial Unicode MS" pitchFamily="34" charset="-128"/>
              </a:rPr>
              <a:t>slicerdmri.github.io</a:t>
            </a:r>
            <a:r>
              <a:rPr lang="en-US" altLang="zh-CN" sz="2400" u="sng" dirty="0">
                <a:solidFill>
                  <a:srgbClr val="0000FF"/>
                </a:solidFill>
                <a:latin typeface="Arial Unicode MS" pitchFamily="34" charset="-128"/>
                <a:ea typeface="Arial Unicode MS" pitchFamily="34" charset="-128"/>
                <a:cs typeface="Arial Unicode MS" pitchFamily="34" charset="-128"/>
              </a:rPr>
              <a:t>/blob/master/docs/tutorials/</a:t>
            </a:r>
            <a:r>
              <a:rPr lang="en-US" altLang="zh-CN" sz="2400" u="sng" dirty="0" err="1">
                <a:solidFill>
                  <a:srgbClr val="0000FF"/>
                </a:solidFill>
                <a:latin typeface="Arial Unicode MS" pitchFamily="34" charset="-128"/>
                <a:ea typeface="Arial Unicode MS" pitchFamily="34" charset="-128"/>
                <a:cs typeface="Arial Unicode MS" pitchFamily="34" charset="-128"/>
              </a:rPr>
              <a:t>DiffusionMRIanalysis.pdf</a:t>
            </a:r>
            <a:endParaRPr lang="en-US" altLang="zh-CN" sz="2000" u="sng" dirty="0" smtClean="0">
              <a:solidFill>
                <a:srgbClr val="0000FF"/>
              </a:solidFill>
              <a:latin typeface="Arial Unicode MS" pitchFamily="34" charset="-128"/>
              <a:ea typeface="Arial Unicode MS" pitchFamily="34" charset="-128"/>
              <a:cs typeface="Arial Unicode MS" pitchFamily="34" charset="-128"/>
            </a:endParaRPr>
          </a:p>
          <a:p>
            <a:pPr marL="914400" lvl="2" indent="0" eaLnBrk="1" hangingPunct="1">
              <a:buNone/>
            </a:pPr>
            <a:endParaRPr lang="en-US" altLang="zh-CN" sz="2000" dirty="0">
              <a:latin typeface="Arial Unicode MS" pitchFamily="34" charset="-128"/>
              <a:ea typeface="Arial Unicode MS" pitchFamily="34" charset="-128"/>
              <a:cs typeface="Arial Unicode MS" pitchFamily="34" charset="-128"/>
            </a:endParaRPr>
          </a:p>
          <a:p>
            <a:pPr lvl="1" eaLnBrk="1" hangingPunct="1"/>
            <a:r>
              <a:rPr lang="en-US" altLang="zh-CN" sz="2400" dirty="0" smtClean="0">
                <a:latin typeface="Arial Unicode MS" pitchFamily="34" charset="-128"/>
                <a:ea typeface="Arial Unicode MS" pitchFamily="34" charset="-128"/>
                <a:cs typeface="Arial Unicode MS" pitchFamily="34" charset="-128"/>
              </a:rPr>
              <a:t>“</a:t>
            </a:r>
            <a:r>
              <a:rPr lang="en-US" altLang="zh-CN" sz="2400" dirty="0">
                <a:latin typeface="Arial Unicode MS" pitchFamily="34" charset="-128"/>
                <a:ea typeface="Arial Unicode MS" pitchFamily="34" charset="-128"/>
                <a:cs typeface="Arial Unicode MS" pitchFamily="34" charset="-128"/>
              </a:rPr>
              <a:t>Fiber Bundle Selection and Scalar Measurements”</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by</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smtClean="0">
                <a:latin typeface="Arial Unicode MS" pitchFamily="34" charset="-128"/>
                <a:ea typeface="Arial Unicode MS" pitchFamily="34" charset="-128"/>
                <a:cs typeface="Arial Unicode MS" pitchFamily="34" charset="-128"/>
              </a:rPr>
              <a:t>Fan</a:t>
            </a:r>
            <a:r>
              <a:rPr lang="zh-CN" altLang="en-US" sz="2400" dirty="0" smtClean="0">
                <a:latin typeface="Arial Unicode MS" pitchFamily="34" charset="-128"/>
                <a:ea typeface="Arial Unicode MS" pitchFamily="34" charset="-128"/>
                <a:cs typeface="Arial Unicode MS" pitchFamily="34" charset="-128"/>
              </a:rPr>
              <a:t> </a:t>
            </a:r>
            <a:r>
              <a:rPr lang="en-US" altLang="zh-CN" sz="2400" dirty="0">
                <a:latin typeface="Arial Unicode MS" pitchFamily="34" charset="-128"/>
                <a:ea typeface="Arial Unicode MS" pitchFamily="34" charset="-128"/>
                <a:cs typeface="Arial Unicode MS" pitchFamily="34" charset="-128"/>
              </a:rPr>
              <a:t>Zhang</a:t>
            </a:r>
            <a:br>
              <a:rPr lang="en-US" altLang="zh-CN" sz="2400" dirty="0">
                <a:latin typeface="Arial Unicode MS" pitchFamily="34" charset="-128"/>
                <a:ea typeface="Arial Unicode MS" pitchFamily="34" charset="-128"/>
                <a:cs typeface="Arial Unicode MS" pitchFamily="34" charset="-128"/>
              </a:rPr>
            </a:br>
            <a:r>
              <a:rPr lang="en-US" altLang="zh-CN" sz="2400" u="sng" dirty="0">
                <a:solidFill>
                  <a:srgbClr val="0000FF"/>
                </a:solidFill>
                <a:latin typeface="Arial Unicode MS" pitchFamily="34" charset="-128"/>
                <a:ea typeface="Arial Unicode MS" pitchFamily="34" charset="-128"/>
                <a:cs typeface="Arial Unicode MS" pitchFamily="34" charset="-128"/>
              </a:rPr>
              <a:t>https://</a:t>
            </a:r>
            <a:r>
              <a:rPr lang="en-US" altLang="zh-CN" sz="2400" u="sng" dirty="0" err="1">
                <a:solidFill>
                  <a:srgbClr val="0000FF"/>
                </a:solidFill>
                <a:latin typeface="Arial Unicode MS" pitchFamily="34" charset="-128"/>
                <a:ea typeface="Arial Unicode MS" pitchFamily="34" charset="-128"/>
                <a:cs typeface="Arial Unicode MS" pitchFamily="34" charset="-128"/>
              </a:rPr>
              <a:t>github.com</a:t>
            </a:r>
            <a:r>
              <a:rPr lang="en-US" altLang="zh-CN" sz="2400" u="sng" dirty="0">
                <a:solidFill>
                  <a:srgbClr val="0000FF"/>
                </a:solidFill>
                <a:latin typeface="Arial Unicode MS" pitchFamily="34" charset="-128"/>
                <a:ea typeface="Arial Unicode MS" pitchFamily="34" charset="-128"/>
                <a:cs typeface="Arial Unicode MS" pitchFamily="34" charset="-128"/>
              </a:rPr>
              <a:t>/SlicerDMRI/</a:t>
            </a:r>
            <a:r>
              <a:rPr lang="en-US" altLang="zh-CN" sz="2400" u="sng" dirty="0" err="1">
                <a:solidFill>
                  <a:srgbClr val="0000FF"/>
                </a:solidFill>
                <a:latin typeface="Arial Unicode MS" pitchFamily="34" charset="-128"/>
                <a:ea typeface="Arial Unicode MS" pitchFamily="34" charset="-128"/>
                <a:cs typeface="Arial Unicode MS" pitchFamily="34" charset="-128"/>
              </a:rPr>
              <a:t>slicerdmri.github.io</a:t>
            </a:r>
            <a:r>
              <a:rPr lang="en-US" altLang="zh-CN" sz="2400" u="sng" dirty="0">
                <a:solidFill>
                  <a:srgbClr val="0000FF"/>
                </a:solidFill>
                <a:latin typeface="Arial Unicode MS" pitchFamily="34" charset="-128"/>
                <a:ea typeface="Arial Unicode MS" pitchFamily="34" charset="-128"/>
                <a:cs typeface="Arial Unicode MS" pitchFamily="34" charset="-128"/>
              </a:rPr>
              <a:t>/blob/master/docs/tutorials/</a:t>
            </a:r>
            <a:r>
              <a:rPr lang="en-US" altLang="zh-CN" sz="2400" u="sng" dirty="0" err="1">
                <a:solidFill>
                  <a:srgbClr val="0000FF"/>
                </a:solidFill>
                <a:latin typeface="Arial Unicode MS" pitchFamily="34" charset="-128"/>
                <a:ea typeface="Arial Unicode MS" pitchFamily="34" charset="-128"/>
                <a:cs typeface="Arial Unicode MS" pitchFamily="34" charset="-128"/>
              </a:rPr>
              <a:t>FiberBundleSelectionAndScalarMeasurement.pdf</a:t>
            </a:r>
            <a:endParaRPr lang="en-US" altLang="zh-CN" sz="2400" u="sng" dirty="0" smtClean="0">
              <a:solidFill>
                <a:srgbClr val="0000FF"/>
              </a:solidFill>
              <a:latin typeface="Arial Unicode MS" pitchFamily="34" charset="-128"/>
              <a:ea typeface="Arial Unicode MS" pitchFamily="34" charset="-128"/>
              <a:cs typeface="Arial Unicode MS" pitchFamily="34" charset="-128"/>
            </a:endParaRPr>
          </a:p>
          <a:p>
            <a:pPr lvl="1" eaLnBrk="1" hangingPunct="1"/>
            <a:endParaRPr lang="en-US" altLang="zh-CN" sz="2400" dirty="0" smtClean="0">
              <a:latin typeface="Arial Unicode MS" pitchFamily="34" charset="-128"/>
              <a:ea typeface="Arial Unicode MS" pitchFamily="34" charset="-128"/>
              <a:cs typeface="Arial Unicode MS" pitchFamily="34" charset="-128"/>
            </a:endParaRPr>
          </a:p>
          <a:p>
            <a:pPr eaLnBrk="1" hangingPunct="1"/>
            <a:r>
              <a:rPr lang="en-US" altLang="zh-CN" sz="2800" dirty="0" smtClean="0">
                <a:latin typeface="Arial Unicode MS" pitchFamily="34" charset="-128"/>
                <a:ea typeface="Arial Unicode MS" pitchFamily="34" charset="-128"/>
                <a:cs typeface="Arial Unicode MS" pitchFamily="34" charset="-128"/>
              </a:rPr>
              <a:t>Please</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go</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through</a:t>
            </a:r>
            <a:r>
              <a:rPr lang="zh-CN" altLang="zh-CN" sz="2800" dirty="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them</a:t>
            </a:r>
            <a:r>
              <a:rPr lang="zh-CN" altLang="en-US" sz="2800" dirty="0" smtClean="0">
                <a:latin typeface="Arial Unicode MS" pitchFamily="34" charset="-128"/>
                <a:ea typeface="Arial Unicode MS" pitchFamily="34" charset="-128"/>
                <a:cs typeface="Arial Unicode MS" pitchFamily="34" charset="-128"/>
              </a:rPr>
              <a:t> </a:t>
            </a:r>
            <a:r>
              <a:rPr lang="en-US" altLang="zh-CN" sz="2800" dirty="0" smtClean="0">
                <a:latin typeface="Arial Unicode MS" pitchFamily="34" charset="-128"/>
                <a:ea typeface="Arial Unicode MS" pitchFamily="34" charset="-128"/>
                <a:cs typeface="Arial Unicode MS" pitchFamily="34" charset="-128"/>
              </a:rPr>
              <a:t>ahead.</a:t>
            </a:r>
            <a:endParaRPr lang="en-US" altLang="zh-CN" sz="1600" u="sng" dirty="0" smtClean="0">
              <a:solidFill>
                <a:srgbClr val="0000FF"/>
              </a:solidFill>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a:p>
            <a:pPr eaLnBrk="1" hangingPunct="1"/>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4073746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The University of Sydney</a:t>
            </a:r>
            <a:r>
              <a:rPr lang="en-US" sz="2000" b="1" dirty="0">
                <a:solidFill>
                  <a:srgbClr val="000000"/>
                </a:solidFill>
                <a:latin typeface="Arial" charset="0"/>
              </a:rPr>
              <a:t>, </a:t>
            </a:r>
            <a:r>
              <a:rPr lang="en-US" sz="2000" b="1" dirty="0" smtClean="0">
                <a:solidFill>
                  <a:srgbClr val="000000"/>
                </a:solidFill>
                <a:latin typeface="Arial" charset="0"/>
              </a:rPr>
              <a:t>APA</a:t>
            </a:r>
            <a:r>
              <a:rPr lang="en-US" sz="2000" b="1" dirty="0">
                <a:solidFill>
                  <a:srgbClr val="000000"/>
                </a:solidFill>
                <a:latin typeface="Arial" charset="0"/>
              </a:rPr>
              <a:t>/IPRS/</a:t>
            </a:r>
            <a:r>
              <a:rPr lang="en-US" sz="2000" b="1" dirty="0" smtClean="0">
                <a:solidFill>
                  <a:srgbClr val="000000"/>
                </a:solidFill>
                <a:latin typeface="Arial" charset="0"/>
              </a:rPr>
              <a:t>ARC </a:t>
            </a:r>
          </a:p>
          <a:p>
            <a:pPr eaLnBrk="1" hangingPunct="1">
              <a:spcBef>
                <a:spcPts val="700"/>
              </a:spcBef>
            </a:pPr>
            <a:r>
              <a:rPr lang="en-US" sz="2000" dirty="0">
                <a:solidFill>
                  <a:srgbClr val="000000"/>
                </a:solidFill>
                <a:latin typeface="Arial" charset="0"/>
              </a:rPr>
              <a:t>International Postgraduate Research </a:t>
            </a:r>
            <a:r>
              <a:rPr lang="en-US" sz="2000" dirty="0" smtClean="0">
                <a:solidFill>
                  <a:srgbClr val="000000"/>
                </a:solidFill>
                <a:latin typeface="Arial" charset="0"/>
              </a:rPr>
              <a:t>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smtClean="0">
                <a:solidFill>
                  <a:srgbClr val="000000"/>
                </a:solidFill>
                <a:latin typeface="Arial" charset="0"/>
              </a:rPr>
              <a:t>Australian </a:t>
            </a:r>
            <a:r>
              <a:rPr lang="en-US" sz="2000" dirty="0">
                <a:solidFill>
                  <a:srgbClr val="000000"/>
                </a:solidFill>
                <a:latin typeface="Arial" charset="0"/>
              </a:rPr>
              <a:t>Research </a:t>
            </a:r>
            <a:r>
              <a:rPr lang="en-US" sz="2000" dirty="0" smtClean="0">
                <a:solidFill>
                  <a:srgbClr val="000000"/>
                </a:solidFill>
                <a:latin typeface="Arial" charset="0"/>
              </a:rPr>
              <a:t>Council</a:t>
            </a:r>
            <a:endParaRPr lang="en-US" sz="2000" b="1" dirty="0" smtClean="0">
              <a:solidFill>
                <a:srgbClr val="000000"/>
              </a:solidFill>
              <a:latin typeface="Arial" charset="0"/>
            </a:endParaRPr>
          </a:p>
          <a:p>
            <a:pPr eaLnBrk="1" hangingPunct="1">
              <a:spcBef>
                <a:spcPts val="700"/>
              </a:spcBef>
            </a:pPr>
            <a:endParaRPr lang="en-US" sz="2000" dirty="0">
              <a:solidFill>
                <a:srgbClr val="000000"/>
              </a:solidFill>
              <a:latin typeface="Arial" charset="0"/>
            </a:endParaRPr>
          </a:p>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err="1">
                <a:solidFill>
                  <a:srgbClr val="000000"/>
                </a:solidFill>
                <a:latin typeface="Arial" charset="0"/>
              </a:rPr>
              <a:t>Neuroimage</a:t>
            </a:r>
            <a:r>
              <a:rPr lang="en-US" sz="2000" b="1" dirty="0">
                <a:solidFill>
                  <a:srgbClr val="000000"/>
                </a:solidFill>
                <a:latin typeface="Arial" charset="0"/>
              </a:rPr>
              <a:t> 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P41EB015902</a:t>
            </a: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calculate fiber 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smtClean="0">
                <a:latin typeface="Arial Unicode MS" pitchFamily="34" charset="-128"/>
                <a:ea typeface="Arial Unicode MS" pitchFamily="34" charset="-128"/>
                <a:cs typeface="Arial Unicode MS" pitchFamily="34" charset="-128"/>
              </a:rPr>
              <a:t> </a:t>
            </a:r>
            <a:r>
              <a:rPr lang="en-US" altLang="zh-CN" smtClean="0">
                <a:latin typeface="Arial Unicode MS" pitchFamily="34" charset="-128"/>
                <a:ea typeface="Arial Unicode MS" pitchFamily="34" charset="-128"/>
                <a:cs typeface="Arial Unicode MS" pitchFamily="34" charset="-128"/>
              </a:rPr>
              <a:t>command </a:t>
            </a:r>
            <a:r>
              <a:rPr lang="en-US" altLang="zh-CN" dirty="0" smtClean="0">
                <a:latin typeface="Arial Unicode MS" pitchFamily="34" charset="-128"/>
                <a:ea typeface="Arial Unicode MS" pitchFamily="34" charset="-128"/>
                <a:cs typeface="Arial Unicode MS" pitchFamily="34" charset="-128"/>
              </a:rPr>
              <a:t>line interface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(CLI)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mode.</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altLang="zh-CN" dirty="0">
                <a:latin typeface="Arial Unicode MS" pitchFamily="34" charset="-128"/>
                <a:ea typeface="Arial Unicode MS" pitchFamily="34" charset="-128"/>
                <a:cs typeface="Arial Unicode MS" pitchFamily="34" charset="-128"/>
              </a:rPr>
              <a:t>CLI</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eaLnBrk="1" hangingPunct="1">
              <a:lnSpc>
                <a:spcPct val="90000"/>
              </a:lnSpc>
            </a:pPr>
            <a:r>
              <a:rPr lang="en-US" dirty="0" smtClean="0">
                <a:latin typeface="Arial Unicode MS" pitchFamily="34" charset="-128"/>
                <a:ea typeface="Arial Unicode MS" pitchFamily="34" charset="-128"/>
                <a:cs typeface="Arial Unicode MS" pitchFamily="34" charset="-128"/>
              </a:rPr>
              <a:t>CLI is </a:t>
            </a:r>
            <a:r>
              <a:rPr lang="en-US" dirty="0">
                <a:latin typeface="Arial Unicode MS" pitchFamily="34" charset="-128"/>
                <a:ea typeface="Arial Unicode MS" pitchFamily="34" charset="-128"/>
                <a:cs typeface="Arial Unicode MS" pitchFamily="34" charset="-128"/>
              </a:rPr>
              <a:t>standalone </a:t>
            </a:r>
            <a:r>
              <a:rPr lang="en-US" dirty="0" smtClean="0">
                <a:latin typeface="Arial Unicode MS" pitchFamily="34" charset="-128"/>
                <a:ea typeface="Arial Unicode MS" pitchFamily="34" charset="-128"/>
                <a:cs typeface="Arial Unicode MS" pitchFamily="34" charset="-128"/>
              </a:rPr>
              <a:t>executable </a:t>
            </a:r>
            <a:r>
              <a:rPr lang="en-US" dirty="0">
                <a:latin typeface="Arial Unicode MS" pitchFamily="34" charset="-128"/>
                <a:ea typeface="Arial Unicode MS" pitchFamily="34" charset="-128"/>
                <a:cs typeface="Arial Unicode MS" pitchFamily="34" charset="-128"/>
              </a:rPr>
              <a:t>with a limited input/output arguments complexity (simple argument types, no user </a:t>
            </a:r>
            <a:r>
              <a:rPr lang="en-US" dirty="0" smtClean="0">
                <a:latin typeface="Arial Unicode MS" pitchFamily="34" charset="-128"/>
                <a:ea typeface="Arial Unicode MS" pitchFamily="34" charset="-128"/>
                <a:cs typeface="Arial Unicode MS" pitchFamily="34" charset="-128"/>
              </a:rPr>
              <a:t>interactions)</a:t>
            </a:r>
            <a:r>
              <a:rPr lang="en-US" dirty="0">
                <a:latin typeface="Arial Unicode MS" pitchFamily="34" charset="-128"/>
                <a:ea typeface="Arial Unicode MS" pitchFamily="34" charset="-128"/>
                <a:cs typeface="Arial Unicode MS" pitchFamily="34" charset="-128"/>
              </a:rPr>
              <a:t>. </a:t>
            </a:r>
            <a:endParaRPr lang="en-US" dirty="0" smtClean="0">
              <a:latin typeface="Arial Unicode MS" pitchFamily="34" charset="-128"/>
              <a:ea typeface="Arial Unicode MS" pitchFamily="34" charset="-128"/>
              <a:cs typeface="Arial Unicode MS" pitchFamily="34" charset="-128"/>
            </a:endParaRPr>
          </a:p>
          <a:p>
            <a:pPr eaLnBrk="1" hangingPunct="1">
              <a:lnSpc>
                <a:spcPct val="90000"/>
              </a:lnSpc>
            </a:pPr>
            <a:endParaRPr lang="en-US" dirty="0">
              <a:latin typeface="Arial Unicode MS" pitchFamily="34" charset="-128"/>
              <a:ea typeface="Arial Unicode MS" pitchFamily="34" charset="-128"/>
              <a:cs typeface="Arial Unicode MS" pitchFamily="34" charset="-128"/>
            </a:endParaRPr>
          </a:p>
          <a:p>
            <a:pPr eaLnBrk="1" hangingPunct="1">
              <a:lnSpc>
                <a:spcPct val="90000"/>
              </a:lnSpc>
            </a:pPr>
            <a:r>
              <a:rPr lang="en-US" dirty="0" smtClean="0">
                <a:latin typeface="Arial Unicode MS" pitchFamily="34" charset="-128"/>
                <a:ea typeface="Arial Unicode MS" pitchFamily="34" charset="-128"/>
                <a:cs typeface="Arial Unicode MS" pitchFamily="34" charset="-128"/>
              </a:rPr>
              <a:t>Applying CLI can be efficient when there are a large amount of data to process, for example of conducting patient</a:t>
            </a:r>
            <a:r>
              <a:rPr lang="zh-CN" altLang="en-US" dirty="0" smtClean="0">
                <a:latin typeface="Arial Unicode MS" pitchFamily="34" charset="-128"/>
                <a:ea typeface="Arial Unicode MS" pitchFamily="34" charset="-128"/>
                <a:cs typeface="Arial Unicode MS" pitchFamily="34" charset="-128"/>
              </a:rPr>
              <a:t>/</a:t>
            </a:r>
            <a:r>
              <a:rPr lang="en-US" altLang="zh-CN" dirty="0" smtClean="0">
                <a:latin typeface="Arial Unicode MS" pitchFamily="34" charset="-128"/>
                <a:ea typeface="Arial Unicode MS" pitchFamily="34" charset="-128"/>
                <a:cs typeface="Arial Unicode MS" pitchFamily="34" charset="-128"/>
              </a:rPr>
              <a:t>control</a:t>
            </a:r>
            <a:r>
              <a:rPr lang="zh-CN" altLang="en-US" dirty="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group study.</a:t>
            </a:r>
            <a:endParaRPr lang="en-US"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6888435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Software</a:t>
            </a:r>
          </a:p>
        </p:txBody>
      </p:sp>
      <p:sp>
        <p:nvSpPr>
          <p:cNvPr id="3" name="Content Placeholder 2"/>
          <p:cNvSpPr>
            <a:spLocks noGrp="1"/>
          </p:cNvSpPr>
          <p:nvPr>
            <p:ph idx="1"/>
          </p:nvPr>
        </p:nvSpPr>
        <p:spPr>
          <a:xfrm>
            <a:off x="609600" y="1676400"/>
            <a:ext cx="7391399" cy="2393950"/>
          </a:xfrm>
        </p:spPr>
        <p:txBody>
          <a:bodyPr rtlCol="0">
            <a:normAutofit/>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the 3DSlicer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(Version</a:t>
            </a:r>
            <a:r>
              <a:rPr lang="zh-CN" altLang="en-US" dirty="0" smtClean="0">
                <a:latin typeface="Arial Unicode MS" pitchFamily="34" charset="-128"/>
                <a:ea typeface="Arial Unicode MS" pitchFamily="34" charset="-128"/>
                <a:cs typeface="Arial Unicode MS" pitchFamily="34" charset="-128"/>
              </a:rPr>
              <a:t> </a:t>
            </a:r>
            <a:r>
              <a:rPr lang="pl-PL" dirty="0" smtClean="0"/>
              <a:t>4.</a:t>
            </a:r>
            <a:r>
              <a:rPr lang="en-US" altLang="zh-CN" dirty="0" smtClean="0"/>
              <a:t>6.2</a:t>
            </a:r>
            <a:r>
              <a:rPr lang="zh-CN" altLang="en-US" dirty="0" smtClean="0"/>
              <a:t> </a:t>
            </a:r>
            <a:r>
              <a:rPr lang="en-US" altLang="zh-CN" dirty="0"/>
              <a:t>Stable Release</a:t>
            </a:r>
            <a:r>
              <a:rPr lang="en-US"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software available at </a:t>
            </a:r>
            <a:r>
              <a:rPr lang="pl-PL" u="sng" dirty="0" smtClean="0">
                <a:solidFill>
                  <a:srgbClr val="0000FF"/>
                </a:solidFill>
                <a:latin typeface="Arial Unicode MS" pitchFamily="34" charset="-128"/>
                <a:ea typeface="Arial Unicode MS" pitchFamily="34" charset="-128"/>
                <a:cs typeface="Arial Unicode MS" pitchFamily="34" charset="-128"/>
              </a:rPr>
              <a:t>http://</a:t>
            </a:r>
            <a:r>
              <a:rPr lang="pl-PL" u="sng" dirty="0" err="1" smtClean="0">
                <a:solidFill>
                  <a:srgbClr val="0000FF"/>
                </a:solidFill>
                <a:latin typeface="Arial Unicode MS" pitchFamily="34" charset="-128"/>
                <a:ea typeface="Arial Unicode MS" pitchFamily="34" charset="-128"/>
                <a:cs typeface="Arial Unicode MS" pitchFamily="34" charset="-128"/>
              </a:rPr>
              <a:t>download.slicer.org</a:t>
            </a:r>
            <a:endParaRPr lang="pl-PL"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endParaRPr lang="en-US" dirty="0">
              <a:latin typeface="Arial Unicode MS" pitchFamily="34" charset="-128"/>
              <a:ea typeface="Arial Unicode MS" pitchFamily="34" charset="-128"/>
              <a:cs typeface="Arial Unicode MS" pitchFamily="34" charset="-128"/>
            </a:endParaRPr>
          </a:p>
        </p:txBody>
      </p:sp>
      <p:sp>
        <p:nvSpPr>
          <p:cNvPr id="11268" name="Rectangle 6"/>
          <p:cNvSpPr txBox="1">
            <a:spLocks noChangeArrowheads="1"/>
          </p:cNvSpPr>
          <p:nvPr/>
        </p:nvSpPr>
        <p:spPr bwMode="auto">
          <a:xfrm>
            <a:off x="568325" y="5307013"/>
            <a:ext cx="83248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pPr lvl="0">
              <a:defRPr sz="1800"/>
            </a:pPr>
            <a:r>
              <a:rPr lang="en-US" sz="5600" dirty="0"/>
              <a:t>Slicer DMRI</a:t>
            </a:r>
            <a:endParaRPr sz="5600" dirty="0"/>
          </a:p>
        </p:txBody>
      </p:sp>
      <p:sp>
        <p:nvSpPr>
          <p:cNvPr id="9" name="Content Placeholder 2"/>
          <p:cNvSpPr txBox="1">
            <a:spLocks/>
          </p:cNvSpPr>
          <p:nvPr/>
        </p:nvSpPr>
        <p:spPr>
          <a:xfrm>
            <a:off x="821531" y="2143125"/>
            <a:ext cx="7554516" cy="3482578"/>
          </a:xfrm>
          <a:prstGeom prst="rect">
            <a:avLst/>
          </a:prstGeom>
          <a:ln w="12700">
            <a:miter lim="400000"/>
          </a:ln>
          <a:extLst>
            <a:ext uri="{C572A759-6A51-4108-AA02-DFA0A04FC94B}">
              <ma14:wrappingTextBoxFlag xmlns:ma14="http://schemas.microsoft.com/office/mac/drawingml/2011/main" val="1"/>
            </a:ext>
          </a:extLst>
        </p:spPr>
        <p:txBody>
          <a:bodyPr lIns="0" tIns="0" rIns="0" bIns="0" rtlCol="0" anchor="ctr">
            <a:normAutofit fontScale="70000" lnSpcReduction="20000"/>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marL="0" indent="0">
              <a:buNone/>
              <a:defRPr/>
            </a:pPr>
            <a:r>
              <a:rPr lang="en-US" dirty="0" smtClean="0"/>
              <a:t>An open-source project to improve and extend diffusion magnetic resonance imaging software in 3D Slicer:</a:t>
            </a:r>
          </a:p>
          <a:p>
            <a:pPr marL="0" indent="0" algn="ctr">
              <a:buNone/>
              <a:defRPr/>
            </a:pPr>
            <a:r>
              <a:rPr lang="pl-PL" u="sng" dirty="0" smtClean="0">
                <a:solidFill>
                  <a:srgbClr val="0000FF"/>
                </a:solidFill>
                <a:latin typeface="Arial Unicode MS" pitchFamily="34" charset="-128"/>
                <a:ea typeface="Arial Unicode MS" pitchFamily="34" charset="-128"/>
                <a:cs typeface="Arial Unicode MS" pitchFamily="34" charset="-128"/>
              </a:rPr>
              <a:t>http://</a:t>
            </a:r>
            <a:r>
              <a:rPr lang="pl-PL" u="sng" dirty="0" err="1" smtClean="0">
                <a:solidFill>
                  <a:srgbClr val="0000FF"/>
                </a:solidFill>
                <a:latin typeface="Arial Unicode MS" pitchFamily="34" charset="-128"/>
                <a:ea typeface="Arial Unicode MS" pitchFamily="34" charset="-128"/>
                <a:cs typeface="Arial Unicode MS" pitchFamily="34" charset="-128"/>
              </a:rPr>
              <a:t>slicerdmri.github.io</a:t>
            </a:r>
            <a:r>
              <a:rPr lang="pl-PL" u="sng" dirty="0" smtClean="0">
                <a:solidFill>
                  <a:srgbClr val="0000FF"/>
                </a:solidFill>
                <a:latin typeface="Arial Unicode MS" pitchFamily="34" charset="-128"/>
                <a:ea typeface="Arial Unicode MS" pitchFamily="34" charset="-128"/>
                <a:cs typeface="Arial Unicode MS" pitchFamily="34" charset="-128"/>
              </a:rPr>
              <a:t/>
            </a:r>
            <a:br>
              <a:rPr lang="pl-PL" u="sng" dirty="0" smtClean="0">
                <a:solidFill>
                  <a:srgbClr val="0000FF"/>
                </a:solidFill>
                <a:latin typeface="Arial Unicode MS" pitchFamily="34" charset="-128"/>
                <a:ea typeface="Arial Unicode MS" pitchFamily="34" charset="-128"/>
                <a:cs typeface="Arial Unicode MS" pitchFamily="34" charset="-128"/>
              </a:rPr>
            </a:br>
            <a:r>
              <a:rPr lang="pl-PL" u="sng" dirty="0" smtClean="0">
                <a:solidFill>
                  <a:srgbClr val="0000FF"/>
                </a:solidFill>
                <a:latin typeface="Arial Unicode MS" pitchFamily="34" charset="-128"/>
                <a:ea typeface="Arial Unicode MS" pitchFamily="34" charset="-128"/>
                <a:cs typeface="Arial Unicode MS" pitchFamily="34" charset="-128"/>
              </a:rPr>
              <a:t/>
            </a:r>
            <a:br>
              <a:rPr lang="pl-PL" u="sng" dirty="0" smtClean="0">
                <a:solidFill>
                  <a:srgbClr val="0000FF"/>
                </a:solidFill>
                <a:latin typeface="Arial Unicode MS" pitchFamily="34" charset="-128"/>
                <a:ea typeface="Arial Unicode MS" pitchFamily="34" charset="-128"/>
                <a:cs typeface="Arial Unicode MS" pitchFamily="34" charset="-128"/>
              </a:rPr>
            </a:br>
            <a:r>
              <a:rPr lang="en-US" dirty="0" smtClean="0"/>
              <a:t>Please read the </a:t>
            </a:r>
            <a:r>
              <a:rPr lang="en-US" b="1" dirty="0" smtClean="0"/>
              <a:t>Diffusion MRI Analysis</a:t>
            </a:r>
            <a:r>
              <a:rPr lang="en-US" dirty="0" smtClean="0"/>
              <a:t> tutorial to install SlicerDMRI:</a:t>
            </a:r>
          </a:p>
          <a:p>
            <a:pPr marL="0" indent="0">
              <a:buNone/>
              <a:defRPr/>
            </a:pPr>
            <a:r>
              <a:rPr lang="en-US" sz="2100" u="sng" dirty="0">
                <a:solidFill>
                  <a:srgbClr val="0000FF"/>
                </a:solidFill>
                <a:latin typeface="Arial Unicode MS" pitchFamily="34" charset="-128"/>
                <a:ea typeface="Arial Unicode MS" pitchFamily="34" charset="-128"/>
                <a:cs typeface="Arial Unicode MS" pitchFamily="34" charset="-128"/>
              </a:rPr>
              <a:t>https://</a:t>
            </a:r>
            <a:r>
              <a:rPr lang="en-US" sz="2100" u="sng" dirty="0" err="1">
                <a:solidFill>
                  <a:srgbClr val="0000FF"/>
                </a:solidFill>
                <a:latin typeface="Arial Unicode MS" pitchFamily="34" charset="-128"/>
                <a:ea typeface="Arial Unicode MS" pitchFamily="34" charset="-128"/>
                <a:cs typeface="Arial Unicode MS" pitchFamily="34" charset="-128"/>
              </a:rPr>
              <a:t>github.com</a:t>
            </a:r>
            <a:r>
              <a:rPr lang="en-US" sz="2100" u="sng" dirty="0">
                <a:solidFill>
                  <a:srgbClr val="0000FF"/>
                </a:solidFill>
                <a:latin typeface="Arial Unicode MS" pitchFamily="34" charset="-128"/>
                <a:ea typeface="Arial Unicode MS" pitchFamily="34" charset="-128"/>
                <a:cs typeface="Arial Unicode MS" pitchFamily="34" charset="-128"/>
              </a:rPr>
              <a:t>/SlicerDMRI/</a:t>
            </a:r>
            <a:r>
              <a:rPr lang="en-US" sz="2100" u="sng" dirty="0" err="1">
                <a:solidFill>
                  <a:srgbClr val="0000FF"/>
                </a:solidFill>
                <a:latin typeface="Arial Unicode MS" pitchFamily="34" charset="-128"/>
                <a:ea typeface="Arial Unicode MS" pitchFamily="34" charset="-128"/>
                <a:cs typeface="Arial Unicode MS" pitchFamily="34" charset="-128"/>
              </a:rPr>
              <a:t>slicerdmri.github.io</a:t>
            </a:r>
            <a:r>
              <a:rPr lang="en-US" sz="2100" u="sng" dirty="0">
                <a:solidFill>
                  <a:srgbClr val="0000FF"/>
                </a:solidFill>
                <a:latin typeface="Arial Unicode MS" pitchFamily="34" charset="-128"/>
                <a:ea typeface="Arial Unicode MS" pitchFamily="34" charset="-128"/>
                <a:cs typeface="Arial Unicode MS" pitchFamily="34" charset="-128"/>
              </a:rPr>
              <a:t>/blob/master/docs/tutorials/</a:t>
            </a:r>
            <a:r>
              <a:rPr lang="en-US" sz="2100" u="sng" dirty="0" err="1">
                <a:solidFill>
                  <a:srgbClr val="0000FF"/>
                </a:solidFill>
                <a:latin typeface="Arial Unicode MS" pitchFamily="34" charset="-128"/>
                <a:ea typeface="Arial Unicode MS" pitchFamily="34" charset="-128"/>
                <a:cs typeface="Arial Unicode MS" pitchFamily="34" charset="-128"/>
              </a:rPr>
              <a:t>DiffusionMRIanalysis.pdf</a:t>
            </a:r>
            <a:endParaRPr lang="en-US" sz="2100" u="sng" dirty="0">
              <a:solidFill>
                <a:srgbClr val="0000FF"/>
              </a:solidFill>
              <a:latin typeface="Arial Unicode MS" pitchFamily="34" charset="-128"/>
              <a:ea typeface="Arial Unicode MS" pitchFamily="34" charset="-128"/>
              <a:cs typeface="Arial Unicode MS" pitchFamily="34" charset="-128"/>
            </a:endParaRPr>
          </a:p>
          <a:p>
            <a:pPr marL="0" indent="0" algn="ctr">
              <a:buNone/>
              <a:defRPr/>
            </a:pPr>
            <a:endParaRPr lang="en-US" u="sng" dirty="0">
              <a:solidFill>
                <a:srgbClr val="0000FF"/>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4131425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Data</a:t>
            </a:r>
          </a:p>
        </p:txBody>
      </p:sp>
      <p:sp>
        <p:nvSpPr>
          <p:cNvPr id="3" name="Content Placeholder 2"/>
          <p:cNvSpPr>
            <a:spLocks noGrp="1"/>
          </p:cNvSpPr>
          <p:nvPr>
            <p:ph idx="1"/>
          </p:nvPr>
        </p:nvSpPr>
        <p:spPr>
          <a:xfrm>
            <a:off x="685800" y="1600200"/>
            <a:ext cx="7696200" cy="5029200"/>
          </a:xfrm>
        </p:spPr>
        <p:txBody>
          <a:bodyPr rtlCol="0">
            <a:normAutofit fontScale="55000" lnSpcReduction="20000"/>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Download sample data, at </a:t>
            </a:r>
            <a:br>
              <a:rPr lang="en-US" dirty="0" smtClean="0">
                <a:latin typeface="Arial Unicode MS" pitchFamily="34" charset="-128"/>
                <a:ea typeface="Arial Unicode MS" pitchFamily="34" charset="-128"/>
                <a:cs typeface="Arial Unicode MS" pitchFamily="34" charset="-128"/>
              </a:rPr>
            </a:br>
            <a:r>
              <a:rPr lang="en-US" u="sng" dirty="0" smtClean="0">
                <a:solidFill>
                  <a:srgbClr val="0000FF"/>
                </a:solidFill>
                <a:latin typeface="Arial Unicode MS" pitchFamily="34" charset="-128"/>
                <a:ea typeface="Arial Unicode MS" pitchFamily="34" charset="-128"/>
                <a:cs typeface="Arial Unicode MS" pitchFamily="34" charset="-128"/>
              </a:rPr>
              <a:t>http://</a:t>
            </a:r>
            <a:r>
              <a:rPr lang="en-US" u="sng" dirty="0" err="1" smtClean="0">
                <a:solidFill>
                  <a:srgbClr val="0000FF"/>
                </a:solidFill>
                <a:latin typeface="Arial Unicode MS" pitchFamily="34" charset="-128"/>
                <a:ea typeface="Arial Unicode MS" pitchFamily="34" charset="-128"/>
                <a:cs typeface="Arial Unicode MS" pitchFamily="34" charset="-128"/>
              </a:rPr>
              <a:t>www.na-mic.org</a:t>
            </a:r>
            <a:r>
              <a:rPr lang="en-US" u="sng" dirty="0" smtClean="0">
                <a:solidFill>
                  <a:srgbClr val="0000FF"/>
                </a:solidFill>
                <a:latin typeface="Arial Unicode MS" pitchFamily="34" charset="-128"/>
                <a:ea typeface="Arial Unicode MS" pitchFamily="34" charset="-128"/>
                <a:cs typeface="Arial Unicode MS" pitchFamily="34" charset="-128"/>
              </a:rPr>
              <a:t>/Wiki/images/6/66/</a:t>
            </a:r>
            <a:r>
              <a:rPr lang="en-US" u="sng" dirty="0" err="1" smtClean="0">
                <a:solidFill>
                  <a:srgbClr val="0000FF"/>
                </a:solidFill>
                <a:latin typeface="Arial Unicode MS" pitchFamily="34" charset="-128"/>
                <a:ea typeface="Arial Unicode MS" pitchFamily="34" charset="-128"/>
                <a:cs typeface="Arial Unicode MS" pitchFamily="34" charset="-128"/>
              </a:rPr>
              <a:t>Cli_data.zip</a:t>
            </a:r>
            <a:endParaRPr lang="en-US" altLang="zh-CN"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5 datasets (cases 1 to 5, included in the </a:t>
            </a:r>
            <a:r>
              <a:rPr lang="en-US" dirty="0" err="1" smtClean="0">
                <a:latin typeface="Arial Unicode MS" pitchFamily="34" charset="-128"/>
                <a:ea typeface="Arial Unicode MS" pitchFamily="34" charset="-128"/>
                <a:cs typeface="Arial Unicode MS" pitchFamily="34" charset="-128"/>
              </a:rPr>
              <a:t>Cli_data.zip</a:t>
            </a:r>
            <a:r>
              <a:rPr lang="en-US" dirty="0" smtClean="0">
                <a:latin typeface="Arial Unicode MS" pitchFamily="34" charset="-128"/>
                <a:ea typeface="Arial Unicode MS" pitchFamily="34" charset="-128"/>
                <a:cs typeface="Arial Unicode MS" pitchFamily="34" charset="-128"/>
              </a:rPr>
              <a:t>), in which:</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1 is from the neurosurgery tutorial dataset, downloaded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/images/b/bb/</a:t>
            </a:r>
            <a:r>
              <a:rPr lang="en-US" u="sng" dirty="0" err="1">
                <a:solidFill>
                  <a:srgbClr val="0000FF"/>
                </a:solidFill>
                <a:latin typeface="Arial Unicode MS" pitchFamily="34" charset="-128"/>
                <a:ea typeface="Arial Unicode MS" pitchFamily="34" charset="-128"/>
                <a:cs typeface="Arial Unicode MS" pitchFamily="34" charset="-128"/>
              </a:rPr>
              <a:t>WhiteMatterExplorationData.zip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 2 is from  the diffusion MRI tutorial dataset, downloaded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rPr>
              <a:t>https://</a:t>
            </a:r>
            <a:r>
              <a:rPr lang="en-US" u="sng" dirty="0" err="1">
                <a:solidFill>
                  <a:srgbClr val="0000FF"/>
                </a:solidFill>
                <a:latin typeface="Arial Unicode MS" pitchFamily="34" charset="-128"/>
                <a:ea typeface="Arial Unicode MS" pitchFamily="34" charset="-128"/>
                <a:cs typeface="Arial Unicode MS" pitchFamily="34" charset="-128"/>
              </a:rPr>
              <a:t>www.slicer.org</a:t>
            </a:r>
            <a:r>
              <a:rPr lang="en-US" u="sng" dirty="0">
                <a:solidFill>
                  <a:srgbClr val="0000FF"/>
                </a:solidFill>
                <a:latin typeface="Arial Unicode MS" pitchFamily="34" charset="-128"/>
                <a:ea typeface="Arial Unicode MS" pitchFamily="34" charset="-128"/>
                <a:cs typeface="Arial Unicode MS" pitchFamily="34" charset="-128"/>
              </a:rPr>
              <a:t>/</a:t>
            </a:r>
            <a:r>
              <a:rPr lang="en-US" u="sng" dirty="0" err="1">
                <a:solidFill>
                  <a:srgbClr val="0000FF"/>
                </a:solidFill>
                <a:latin typeface="Arial Unicode MS" pitchFamily="34" charset="-128"/>
                <a:ea typeface="Arial Unicode MS" pitchFamily="34" charset="-128"/>
                <a:cs typeface="Arial Unicode MS" pitchFamily="34" charset="-128"/>
              </a:rPr>
              <a:t>slicerWiki</a:t>
            </a:r>
            <a:r>
              <a:rPr lang="en-US" u="sng" dirty="0">
                <a:solidFill>
                  <a:srgbClr val="0000FF"/>
                </a:solidFill>
                <a:latin typeface="Arial Unicode MS" pitchFamily="34" charset="-128"/>
                <a:ea typeface="Arial Unicode MS" pitchFamily="34" charset="-128"/>
                <a:cs typeface="Arial Unicode MS" pitchFamily="34" charset="-128"/>
              </a:rPr>
              <a:t>/images/e/e6/</a:t>
            </a:r>
            <a:r>
              <a:rPr lang="en-US" u="sng" dirty="0" err="1">
                <a:solidFill>
                  <a:srgbClr val="0000FF"/>
                </a:solidFill>
                <a:latin typeface="Arial Unicode MS" pitchFamily="34" charset="-128"/>
                <a:ea typeface="Arial Unicode MS" pitchFamily="34" charset="-128"/>
                <a:cs typeface="Arial Unicode MS" pitchFamily="34" charset="-128"/>
              </a:rPr>
              <a:t>Dti_tutorial_data.zip</a:t>
            </a:r>
            <a:endParaRPr lang="en-US" u="sng" dirty="0" smtClean="0">
              <a:solidFill>
                <a:srgbClr val="0000FF"/>
              </a:solidFill>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Cases 3 to 5 are from the Human </a:t>
            </a:r>
            <a:r>
              <a:rPr lang="en-US" dirty="0" err="1" smtClean="0">
                <a:latin typeface="Arial Unicode MS" pitchFamily="34" charset="-128"/>
                <a:ea typeface="Arial Unicode MS" pitchFamily="34" charset="-128"/>
                <a:cs typeface="Arial Unicode MS" pitchFamily="34" charset="-128"/>
              </a:rPr>
              <a:t>Connectome</a:t>
            </a:r>
            <a:r>
              <a:rPr lang="en-US" dirty="0" smtClean="0">
                <a:latin typeface="Arial Unicode MS" pitchFamily="34" charset="-128"/>
                <a:ea typeface="Arial Unicode MS" pitchFamily="34" charset="-128"/>
                <a:cs typeface="Arial Unicode MS" pitchFamily="34" charset="-128"/>
              </a:rPr>
              <a:t> Project (HCP)</a:t>
            </a:r>
            <a:r>
              <a:rPr lang="zh-CN"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 download at</a:t>
            </a:r>
            <a:r>
              <a:rPr lang="en-US" dirty="0">
                <a:latin typeface="Arial Unicode MS" pitchFamily="34" charset="-128"/>
                <a:ea typeface="Arial Unicode MS" pitchFamily="34" charset="-128"/>
                <a:cs typeface="Arial Unicode MS" pitchFamily="34" charset="-128"/>
              </a:rPr>
              <a:t>: </a:t>
            </a:r>
            <a:r>
              <a:rPr lang="en-US" u="sng" dirty="0">
                <a:solidFill>
                  <a:srgbClr val="0000FF"/>
                </a:solidFill>
                <a:latin typeface="Arial Unicode MS" pitchFamily="34" charset="-128"/>
                <a:ea typeface="Arial Unicode MS" pitchFamily="34" charset="-128"/>
                <a:cs typeface="Arial Unicode MS" pitchFamily="34" charset="-128"/>
                <a:hlinkClick r:id="rId2"/>
              </a:rPr>
              <a:t>http://</a:t>
            </a:r>
            <a:r>
              <a:rPr lang="en-US" u="sng" dirty="0" smtClean="0">
                <a:solidFill>
                  <a:srgbClr val="0000FF"/>
                </a:solidFill>
                <a:latin typeface="Arial Unicode MS" pitchFamily="34" charset="-128"/>
                <a:ea typeface="Arial Unicode MS" pitchFamily="34" charset="-128"/>
                <a:cs typeface="Arial Unicode MS" pitchFamily="34" charset="-128"/>
                <a:hlinkClick r:id="rId2"/>
              </a:rPr>
              <a:t>www.humanconnectome.org</a:t>
            </a: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For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each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case,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following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are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provided:</a:t>
            </a:r>
            <a:r>
              <a:rPr lang="en-US" dirty="0" smtClean="0">
                <a:latin typeface="Arial Unicode MS" pitchFamily="34" charset="-128"/>
                <a:ea typeface="Arial Unicode MS" pitchFamily="34" charset="-128"/>
                <a:cs typeface="Arial Unicode MS" pitchFamily="34" charset="-128"/>
              </a:rPr>
              <a:t>	</a:t>
            </a: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Baseline image</a:t>
            </a: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Down </a:t>
            </a:r>
            <a:r>
              <a:rPr lang="en-US" dirty="0">
                <a:latin typeface="Arial Unicode MS" pitchFamily="34" charset="-128"/>
                <a:ea typeface="Arial Unicode MS" pitchFamily="34" charset="-128"/>
                <a:cs typeface="Arial Unicode MS" pitchFamily="34" charset="-128"/>
              </a:rPr>
              <a:t>sampled whole brain </a:t>
            </a:r>
            <a:r>
              <a:rPr lang="en-US" dirty="0" smtClean="0">
                <a:latin typeface="Arial Unicode MS" pitchFamily="34" charset="-128"/>
                <a:ea typeface="Arial Unicode MS" pitchFamily="34" charset="-128"/>
                <a:cs typeface="Arial Unicode MS" pitchFamily="34" charset="-128"/>
              </a:rPr>
              <a:t>tractography</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(conducted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down-sampled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to</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about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1000</a:t>
            </a:r>
            <a:r>
              <a:rPr lang="zh-CN" altLang="en-US" dirty="0" smtClean="0">
                <a:latin typeface="Arial Unicode MS" pitchFamily="34" charset="-128"/>
                <a:ea typeface="Arial Unicode MS" pitchFamily="34" charset="-128"/>
                <a:cs typeface="Arial Unicode MS" pitchFamily="34" charset="-128"/>
              </a:rPr>
              <a:t>0 </a:t>
            </a:r>
            <a:r>
              <a:rPr lang="en-US" altLang="zh-CN" dirty="0" smtClean="0">
                <a:latin typeface="Arial Unicode MS" pitchFamily="34" charset="-128"/>
                <a:ea typeface="Arial Unicode MS" pitchFamily="34" charset="-128"/>
                <a:cs typeface="Arial Unicode MS" pitchFamily="34" charset="-128"/>
              </a:rPr>
              <a:t>fibers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using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Display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module)</a:t>
            </a:r>
            <a:endParaRPr lang="en-US" dirty="0" smtClean="0">
              <a:latin typeface="Arial Unicode MS" pitchFamily="34" charset="-128"/>
              <a:ea typeface="Arial Unicode MS" pitchFamily="34" charset="-128"/>
              <a:cs typeface="Arial Unicode MS" pitchFamily="34" charset="-128"/>
            </a:endParaRPr>
          </a:p>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Corpus </a:t>
            </a:r>
            <a:r>
              <a:rPr lang="en-US" dirty="0">
                <a:latin typeface="Arial Unicode MS" pitchFamily="34" charset="-128"/>
                <a:ea typeface="Arial Unicode MS" pitchFamily="34" charset="-128"/>
                <a:cs typeface="Arial Unicode MS" pitchFamily="34" charset="-128"/>
              </a:rPr>
              <a:t>callosum </a:t>
            </a:r>
            <a:r>
              <a:rPr lang="en-US"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map</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(drawn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DWI</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en-US" dirty="0" smtClean="0">
                <a:latin typeface="Arial Unicode MS" pitchFamily="34" charset="-128"/>
                <a:ea typeface="Arial Unicode MS" pitchFamily="34" charset="-128"/>
                <a:cs typeface="Arial Unicode MS" pitchFamily="34" charset="-128"/>
              </a:rPr>
              <a:t> </a:t>
            </a: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smtClean="0">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dirty="0">
              <a:latin typeface="Arial Unicode MS" pitchFamily="34" charset="-128"/>
              <a:ea typeface="Arial Unicode MS" pitchFamily="34" charset="-128"/>
              <a:cs typeface="Arial Unicode MS" pitchFamily="34" charset="-128"/>
            </a:endParaRPr>
          </a:p>
          <a:p>
            <a:pPr eaLnBrk="1" fontAlgn="auto" hangingPunct="1">
              <a:spcAft>
                <a:spcPts val="0"/>
              </a:spcAft>
              <a:defRPr/>
            </a:pPr>
            <a:endParaRPr lang="en-US"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None/>
              <a:defRPr/>
            </a:pPr>
            <a:endParaRPr lang="en-US" dirty="0">
              <a:latin typeface="Arial Unicode MS" pitchFamily="34" charset="-128"/>
              <a:ea typeface="Arial Unicode MS" pitchFamily="34" charset="-128"/>
              <a:cs typeface="Arial Unicode MS" pitchFamily="34" charset="-128"/>
            </a:endParaRPr>
          </a:p>
        </p:txBody>
      </p:sp>
      <p:sp>
        <p:nvSpPr>
          <p:cNvPr id="2" name="TextBox 1"/>
          <p:cNvSpPr txBox="1"/>
          <p:nvPr/>
        </p:nvSpPr>
        <p:spPr>
          <a:xfrm>
            <a:off x="838200" y="6477000"/>
            <a:ext cx="3328787" cy="261610"/>
          </a:xfrm>
          <a:prstGeom prst="rect">
            <a:avLst/>
          </a:prstGeom>
          <a:noFill/>
        </p:spPr>
        <p:txBody>
          <a:bodyPr wrap="none" rtlCol="0">
            <a:spAutoFit/>
          </a:bodyPr>
          <a:lstStyle/>
          <a:p>
            <a:r>
              <a:rPr lang="zh-CN" altLang="en-US" sz="1100" dirty="0" smtClean="0"/>
              <a:t>*</a:t>
            </a:r>
            <a:r>
              <a:rPr lang="en-US" sz="1100" dirty="0" smtClean="0"/>
              <a:t>Data</a:t>
            </a:r>
            <a:r>
              <a:rPr lang="zh-CN" altLang="en-US" sz="1100" dirty="0" smtClean="0"/>
              <a:t> </a:t>
            </a:r>
            <a:r>
              <a:rPr lang="en-US" altLang="zh-CN" sz="1100" dirty="0" smtClean="0"/>
              <a:t>courtesy</a:t>
            </a:r>
            <a:r>
              <a:rPr lang="zh-CN" altLang="en-US" sz="1100" dirty="0" smtClean="0"/>
              <a:t> </a:t>
            </a:r>
            <a:r>
              <a:rPr lang="en-US" altLang="zh-CN" sz="1100" dirty="0" smtClean="0"/>
              <a:t>of</a:t>
            </a:r>
            <a:r>
              <a:rPr lang="zh-CN" altLang="en-US" sz="1100" dirty="0" smtClean="0"/>
              <a:t> </a:t>
            </a:r>
            <a:r>
              <a:rPr lang="en-US" altLang="zh-CN" sz="1100" dirty="0" smtClean="0"/>
              <a:t>the</a:t>
            </a:r>
            <a:r>
              <a:rPr lang="zh-CN" altLang="en-US" sz="1100" dirty="0" smtClean="0"/>
              <a:t> </a:t>
            </a:r>
            <a:r>
              <a:rPr lang="en-US" altLang="zh-CN" sz="1100" dirty="0" smtClean="0"/>
              <a:t>Human</a:t>
            </a:r>
            <a:r>
              <a:rPr lang="zh-CN" altLang="en-US" sz="1100" dirty="0" smtClean="0"/>
              <a:t> </a:t>
            </a:r>
            <a:r>
              <a:rPr lang="en-US" altLang="zh-CN" sz="1100" dirty="0" err="1" smtClean="0"/>
              <a:t>Connectome</a:t>
            </a:r>
            <a:r>
              <a:rPr lang="zh-CN" altLang="en-US" sz="1100" dirty="0" smtClean="0"/>
              <a:t> </a:t>
            </a:r>
            <a:r>
              <a:rPr lang="en-US" altLang="zh-CN" sz="1100" dirty="0" smtClean="0"/>
              <a:t>Project</a:t>
            </a:r>
            <a:r>
              <a:rPr lang="zh-CN" altLang="en-US" sz="1100" dirty="0" smtClean="0"/>
              <a:t> </a:t>
            </a:r>
            <a:endParaRPr lang="en-US" sz="1100" dirty="0"/>
          </a:p>
        </p:txBody>
      </p:sp>
    </p:spTree>
    <p:extLst>
      <p:ext uri="{BB962C8B-B14F-4D97-AF65-F5344CB8AC3E}">
        <p14:creationId xmlns:p14="http://schemas.microsoft.com/office/powerpoint/2010/main" val="13734591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716377"/>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6" idx="1"/>
          </p:cNvCxnSpPr>
          <p:nvPr/>
        </p:nvCxnSpPr>
        <p:spPr>
          <a:xfrm flipH="1">
            <a:off x="2514600" y="2692569"/>
            <a:ext cx="1524000" cy="63219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a:stCxn id="12" idx="3"/>
          </p:cNvCxnSpPr>
          <p:nvPr/>
        </p:nvCxnSpPr>
        <p:spPr>
          <a:xfrm>
            <a:off x="4457700" y="5687943"/>
            <a:ext cx="2324100" cy="48425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685800" y="5334000"/>
            <a:ext cx="3771900"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
        <p:nvSpPr>
          <p:cNvPr id="3" name="Rectangle 2"/>
          <p:cNvSpPr/>
          <p:nvPr/>
        </p:nvSpPr>
        <p:spPr>
          <a:xfrm>
            <a:off x="-8467" y="16764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1"/>
          <p:cNvSpPr txBox="1">
            <a:spLocks noChangeArrowheads="1"/>
          </p:cNvSpPr>
          <p:nvPr/>
        </p:nvSpPr>
        <p:spPr bwMode="auto">
          <a:xfrm>
            <a:off x="4343400" y="3886200"/>
            <a:ext cx="4572000"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Load</a:t>
            </a:r>
            <a:r>
              <a:rPr lang="zh-CN" altLang="en-US" sz="2000" dirty="0" smtClean="0"/>
              <a:t> </a:t>
            </a:r>
            <a:r>
              <a:rPr lang="en-US" altLang="zh-CN" sz="2000" dirty="0" smtClean="0"/>
              <a:t>the</a:t>
            </a:r>
            <a:r>
              <a:rPr lang="zh-CN" altLang="en-US" sz="2000" dirty="0" smtClean="0"/>
              <a:t> </a:t>
            </a:r>
            <a:r>
              <a:rPr lang="en-US" altLang="zh-CN" sz="2000" dirty="0" smtClean="0"/>
              <a:t>tractography</a:t>
            </a:r>
            <a:r>
              <a:rPr lang="zh-CN" altLang="en-US" sz="2000" dirty="0" smtClean="0"/>
              <a:t> </a:t>
            </a:r>
            <a:r>
              <a:rPr lang="en-US" altLang="zh-CN" sz="2000" dirty="0" smtClean="0"/>
              <a:t>as</a:t>
            </a:r>
            <a:r>
              <a:rPr lang="zh-CN" altLang="en-US" sz="2000" dirty="0" smtClean="0"/>
              <a:t> </a:t>
            </a:r>
            <a:r>
              <a:rPr lang="en-US" altLang="zh-CN" sz="2000" dirty="0" err="1" smtClean="0"/>
              <a:t>FiberBundle</a:t>
            </a:r>
            <a:endParaRPr lang="en-US" sz="2000" b="1" dirty="0"/>
          </a:p>
        </p:txBody>
      </p:sp>
      <p:cxnSp>
        <p:nvCxnSpPr>
          <p:cNvPr id="15" name="Straight Arrow Connector 14"/>
          <p:cNvCxnSpPr/>
          <p:nvPr/>
        </p:nvCxnSpPr>
        <p:spPr>
          <a:xfrm flipH="1">
            <a:off x="7543800" y="4240144"/>
            <a:ext cx="590550" cy="86525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a:spLocks noChangeArrowheads="1"/>
          </p:cNvSpPr>
          <p:nvPr/>
        </p:nvSpPr>
        <p:spPr bwMode="auto">
          <a:xfrm>
            <a:off x="152400" y="6235921"/>
            <a:ext cx="8763000" cy="584776"/>
          </a:xfrm>
          <a:prstGeom prst="rect">
            <a:avLst/>
          </a:prstGeom>
          <a:solidFill>
            <a:srgbClr val="CCFFCC"/>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600" dirty="0" smtClean="0">
                <a:solidFill>
                  <a:srgbClr val="FF0000"/>
                </a:solidFill>
                <a:cs typeface="Arial" pitchFamily="34" charset="0"/>
              </a:rPr>
              <a:t>Please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notice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that</a:t>
            </a:r>
            <a:r>
              <a:rPr lang="zh-CN" altLang="zh-CN"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CLI</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operation is conducted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outside</a:t>
            </a:r>
            <a:r>
              <a:rPr lang="zh-CN" altLang="en-US" sz="1600" dirty="0" smtClean="0">
                <a:solidFill>
                  <a:srgbClr val="FF0000"/>
                </a:solidFill>
                <a:cs typeface="Arial" pitchFamily="34" charset="0"/>
              </a:rPr>
              <a:t> </a:t>
            </a:r>
            <a:r>
              <a:rPr lang="zh-CN" altLang="zh-CN" sz="1600" dirty="0" smtClean="0">
                <a:solidFill>
                  <a:srgbClr val="FF0000"/>
                </a:solidFill>
                <a:cs typeface="Arial" pitchFamily="34" charset="0"/>
              </a:rPr>
              <a:t>3</a:t>
            </a:r>
            <a:r>
              <a:rPr lang="en-US" altLang="zh-CN" sz="1600" dirty="0" smtClean="0">
                <a:solidFill>
                  <a:srgbClr val="FF0000"/>
                </a:solidFill>
                <a:cs typeface="Arial" pitchFamily="34" charset="0"/>
              </a:rPr>
              <a:t>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screenshots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with 3D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Slicer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interface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in</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this</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tutorial</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are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used</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only</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for</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visualizing</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the</a:t>
            </a:r>
            <a:r>
              <a:rPr lang="zh-CN" altLang="en-US" sz="1600" dirty="0" smtClean="0">
                <a:solidFill>
                  <a:srgbClr val="FF0000"/>
                </a:solidFill>
                <a:cs typeface="Arial" pitchFamily="34" charset="0"/>
              </a:rPr>
              <a:t> </a:t>
            </a:r>
            <a:r>
              <a:rPr lang="en-US" altLang="zh-CN" sz="1600" dirty="0" smtClean="0">
                <a:solidFill>
                  <a:srgbClr val="FF0000"/>
                </a:solidFill>
                <a:cs typeface="Arial" pitchFamily="34" charset="0"/>
              </a:rPr>
              <a:t>data.</a:t>
            </a:r>
            <a:r>
              <a:rPr lang="zh-CN" altLang="en-US" sz="1600" dirty="0" smtClean="0">
                <a:solidFill>
                  <a:srgbClr val="FF0000"/>
                </a:solidFill>
                <a:cs typeface="Arial" pitchFamily="34" charset="0"/>
              </a:rPr>
              <a:t>  </a:t>
            </a:r>
            <a:endParaRPr lang="en-US" sz="1600" b="1" dirty="0">
              <a:solidFill>
                <a:srgbClr val="FF0000"/>
              </a:solidFill>
              <a:cs typeface="Arial" pitchFamily="34" charset="0"/>
            </a:endParaRPr>
          </a:p>
        </p:txBody>
      </p:sp>
      <p:sp>
        <p:nvSpPr>
          <p:cNvPr id="13" name="Rectangle 12"/>
          <p:cNvSpPr/>
          <p:nvPr/>
        </p:nvSpPr>
        <p:spPr>
          <a:xfrm>
            <a:off x="0" y="1797567"/>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11"/>
          <p:cNvSpPr txBox="1">
            <a:spLocks noChangeArrowheads="1"/>
          </p:cNvSpPr>
          <p:nvPr/>
        </p:nvSpPr>
        <p:spPr bwMode="auto">
          <a:xfrm>
            <a:off x="4038600" y="1876961"/>
            <a:ext cx="4724400" cy="163121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a:t>L</a:t>
            </a:r>
            <a:r>
              <a:rPr lang="en-US" sz="2000" dirty="0" smtClean="0"/>
              <a:t>oad </a:t>
            </a:r>
            <a:r>
              <a:rPr lang="en-US" sz="2000" dirty="0"/>
              <a:t>all three files from case 2 in the folder where all datasets </a:t>
            </a:r>
            <a:r>
              <a:rPr lang="en-US" sz="2000" dirty="0" smtClean="0"/>
              <a:t>reside</a:t>
            </a:r>
            <a:r>
              <a:rPr lang="en-US" sz="2000" dirty="0"/>
              <a:t>.</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spTree>
    <p:extLst>
      <p:ext uri="{BB962C8B-B14F-4D97-AF65-F5344CB8AC3E}">
        <p14:creationId xmlns:p14="http://schemas.microsoft.com/office/powerpoint/2010/main" val="16163113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Data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preview</a:t>
            </a:r>
            <a:endParaRPr lang="en-US" altLang="en-US" dirty="0" smtClean="0">
              <a:latin typeface="Arial Unicode MS" pitchFamily="34" charset="-128"/>
              <a:ea typeface="Arial Unicode MS" pitchFamily="34" charset="-128"/>
              <a:cs typeface="Arial Unicode MS" pitchFamily="34" charset="-128"/>
            </a:endParaRPr>
          </a:p>
        </p:txBody>
      </p:sp>
      <p:sp>
        <p:nvSpPr>
          <p:cNvPr id="3" name="Rectangle 2"/>
          <p:cNvSpPr/>
          <p:nvPr/>
        </p:nvSpPr>
        <p:spPr>
          <a:xfrm>
            <a:off x="0" y="1120914"/>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13" name="TextBox 11"/>
          <p:cNvSpPr txBox="1">
            <a:spLocks noChangeArrowheads="1"/>
          </p:cNvSpPr>
          <p:nvPr/>
        </p:nvSpPr>
        <p:spPr bwMode="auto">
          <a:xfrm>
            <a:off x="762000" y="2514600"/>
            <a:ext cx="3581400" cy="2554545"/>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case</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including:</a:t>
            </a:r>
          </a:p>
          <a:p>
            <a:pPr marL="342900" indent="-342900" eaLnBrk="1" hangingPunct="1">
              <a:buFont typeface="Arial"/>
              <a:buChar char="•"/>
            </a:pP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p>
          <a:p>
            <a:pPr marL="342900" indent="-342900" eaLnBrk="1" hangingPunct="1">
              <a:buFont typeface="Arial"/>
              <a:buChar char="•"/>
            </a:pPr>
            <a:r>
              <a:rPr lang="en-US" altLang="zh-CN" sz="2000" dirty="0" smtClean="0">
                <a:cs typeface="Arial" pitchFamily="34" charset="0"/>
              </a:rPr>
              <a:t>Baseline</a:t>
            </a:r>
            <a:r>
              <a:rPr lang="zh-CN" altLang="en-US" sz="2000" dirty="0" smtClean="0">
                <a:cs typeface="Arial" pitchFamily="34" charset="0"/>
              </a:rPr>
              <a:t> </a:t>
            </a:r>
            <a:r>
              <a:rPr lang="en-US" altLang="zh-CN" sz="2000" dirty="0" smtClean="0">
                <a:cs typeface="Arial" pitchFamily="34" charset="0"/>
              </a:rPr>
              <a:t>image</a:t>
            </a:r>
          </a:p>
          <a:p>
            <a:pPr marL="342900" indent="-342900" eaLnBrk="1" hangingPunct="1">
              <a:buFont typeface="Arial"/>
              <a:buChar char="•"/>
            </a:pPr>
            <a:r>
              <a:rPr lang="en-US" altLang="zh-CN" sz="2000" dirty="0">
                <a:cs typeface="Arial" pitchFamily="34" charset="0"/>
              </a:rPr>
              <a:t>C</a:t>
            </a:r>
            <a:r>
              <a:rPr lang="en-US" altLang="zh-CN" sz="2000" dirty="0" smtClean="0">
                <a:cs typeface="Arial" pitchFamily="34" charset="0"/>
              </a:rPr>
              <a:t>orpus callosum</a:t>
            </a:r>
            <a:r>
              <a:rPr lang="zh-CN" altLang="en-US" sz="2000" dirty="0" smtClean="0">
                <a:cs typeface="Arial" pitchFamily="34" charset="0"/>
              </a:rPr>
              <a:t> </a:t>
            </a:r>
            <a:r>
              <a:rPr lang="zh-CN" altLang="zh-CN" sz="2000" dirty="0" smtClean="0">
                <a:cs typeface="Arial" pitchFamily="34" charset="0"/>
              </a:rPr>
              <a:t>(</a:t>
            </a:r>
            <a:r>
              <a:rPr lang="en-US" altLang="zh-CN" sz="2000" dirty="0" smtClean="0">
                <a:cs typeface="Arial" pitchFamily="34" charset="0"/>
              </a:rPr>
              <a:t>CC)</a:t>
            </a:r>
            <a:r>
              <a:rPr lang="zh-CN" altLang="en-US" sz="2000" dirty="0" smtClean="0">
                <a:cs typeface="Arial" pitchFamily="34" charset="0"/>
              </a:rPr>
              <a:t> </a:t>
            </a:r>
            <a:r>
              <a:rPr lang="en-US" altLang="zh-CN" sz="2000" dirty="0" smtClean="0">
                <a:cs typeface="Arial" pitchFamily="34" charset="0"/>
              </a:rPr>
              <a:t>mask</a:t>
            </a:r>
            <a:r>
              <a:rPr lang="zh-CN" altLang="en-US" sz="2000" dirty="0" smtClean="0">
                <a:cs typeface="Arial" pitchFamily="34" charset="0"/>
              </a:rPr>
              <a:t> </a:t>
            </a:r>
            <a:endParaRPr lang="en-US" altLang="zh-CN" sz="2000" dirty="0" smtClean="0">
              <a:cs typeface="Arial" pitchFamily="34" charset="0"/>
            </a:endParaRPr>
          </a:p>
          <a:p>
            <a:pPr eaLnBrk="1" hangingPunct="1"/>
            <a:endParaRPr lang="en-US" altLang="zh-CN" sz="2000" dirty="0">
              <a:cs typeface="Arial" pitchFamily="34" charset="0"/>
            </a:endParaRPr>
          </a:p>
          <a:p>
            <a:pPr eaLnBrk="1" hangingPunct="1"/>
            <a:r>
              <a:rPr lang="en-US" altLang="zh-CN" sz="2000" dirty="0" smtClean="0">
                <a:cs typeface="Arial" pitchFamily="34" charset="0"/>
              </a:rPr>
              <a:t>Load</a:t>
            </a:r>
            <a:r>
              <a:rPr lang="zh-CN" altLang="en-US" sz="2000" dirty="0" smtClean="0">
                <a:cs typeface="Arial" pitchFamily="34" charset="0"/>
              </a:rPr>
              <a:t> </a:t>
            </a:r>
            <a:r>
              <a:rPr lang="en-US" altLang="zh-CN" sz="2000" dirty="0" smtClean="0">
                <a:cs typeface="Arial" pitchFamily="34" charset="0"/>
              </a:rPr>
              <a:t>other</a:t>
            </a:r>
            <a:r>
              <a:rPr lang="zh-CN" altLang="en-US" sz="2000" dirty="0" smtClean="0">
                <a:cs typeface="Arial" pitchFamily="34" charset="0"/>
              </a:rPr>
              <a:t> </a:t>
            </a:r>
            <a:r>
              <a:rPr lang="en-US" altLang="zh-CN" sz="2000" dirty="0" smtClean="0">
                <a:cs typeface="Arial" pitchFamily="34" charset="0"/>
              </a:rPr>
              <a:t>cases</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preview</a:t>
            </a:r>
          </a:p>
        </p:txBody>
      </p:sp>
      <p:sp>
        <p:nvSpPr>
          <p:cNvPr id="6" name="Rectangle 5"/>
          <p:cNvSpPr/>
          <p:nvPr/>
        </p:nvSpPr>
        <p:spPr>
          <a:xfrm>
            <a:off x="6927" y="16764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0" y="1807978"/>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42153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11130</TotalTime>
  <Words>1449</Words>
  <Application>Microsoft Macintosh PowerPoint</Application>
  <PresentationFormat>On-screen Show (4:3)</PresentationFormat>
  <Paragraphs>155</Paragraphs>
  <Slides>20</Slides>
  <Notes>15</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Slicer Tutorial Theme</vt:lpstr>
      <vt:lpstr>CLI Application Tractography selection and measurements</vt:lpstr>
      <vt:lpstr>Pre-requisite</vt:lpstr>
      <vt:lpstr>Learning Objectives</vt:lpstr>
      <vt:lpstr>CLI</vt:lpstr>
      <vt:lpstr>Tutorial Software</vt:lpstr>
      <vt:lpstr>Slicer DMRI</vt:lpstr>
      <vt:lpstr>Tutorial Data</vt:lpstr>
      <vt:lpstr>Data preview</vt:lpstr>
      <vt:lpstr>Data preview</vt:lpstr>
      <vt:lpstr>Data preview</vt:lpstr>
      <vt:lpstr>Shell script</vt:lpstr>
      <vt:lpstr>Run script</vt:lpstr>
      <vt:lpstr>Run script</vt:lpstr>
      <vt:lpstr>Command</vt:lpstr>
      <vt:lpstr>Output</vt:lpstr>
      <vt:lpstr>Selection result</vt:lpstr>
      <vt:lpstr>Selection result</vt:lpstr>
      <vt:lpstr>Measurement result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Fan</cp:lastModifiedBy>
  <cp:revision>844</cp:revision>
  <dcterms:created xsi:type="dcterms:W3CDTF">2011-02-28T20:48:32Z</dcterms:created>
  <dcterms:modified xsi:type="dcterms:W3CDTF">2016-12-13T18:58:44Z</dcterms:modified>
</cp:coreProperties>
</file>